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  <p:sldMasterId id="2147483974" r:id="rId2"/>
    <p:sldMasterId id="2147483986" r:id="rId3"/>
  </p:sldMasterIdLst>
  <p:notesMasterIdLst>
    <p:notesMasterId r:id="rId67"/>
  </p:notesMasterIdLst>
  <p:handoutMasterIdLst>
    <p:handoutMasterId r:id="rId68"/>
  </p:handoutMasterIdLst>
  <p:sldIdLst>
    <p:sldId id="344" r:id="rId4"/>
    <p:sldId id="347" r:id="rId5"/>
    <p:sldId id="418" r:id="rId6"/>
    <p:sldId id="446" r:id="rId7"/>
    <p:sldId id="528" r:id="rId8"/>
    <p:sldId id="520" r:id="rId9"/>
    <p:sldId id="515" r:id="rId10"/>
    <p:sldId id="536" r:id="rId11"/>
    <p:sldId id="450" r:id="rId12"/>
    <p:sldId id="449" r:id="rId13"/>
    <p:sldId id="420" r:id="rId14"/>
    <p:sldId id="419" r:id="rId15"/>
    <p:sldId id="512" r:id="rId16"/>
    <p:sldId id="488" r:id="rId17"/>
    <p:sldId id="425" r:id="rId18"/>
    <p:sldId id="486" r:id="rId19"/>
    <p:sldId id="479" r:id="rId20"/>
    <p:sldId id="476" r:id="rId21"/>
    <p:sldId id="478" r:id="rId22"/>
    <p:sldId id="527" r:id="rId23"/>
    <p:sldId id="455" r:id="rId24"/>
    <p:sldId id="458" r:id="rId25"/>
    <p:sldId id="521" r:id="rId26"/>
    <p:sldId id="535" r:id="rId27"/>
    <p:sldId id="516" r:id="rId28"/>
    <p:sldId id="491" r:id="rId29"/>
    <p:sldId id="531" r:id="rId30"/>
    <p:sldId id="525" r:id="rId31"/>
    <p:sldId id="532" r:id="rId32"/>
    <p:sldId id="533" r:id="rId33"/>
    <p:sldId id="526" r:id="rId34"/>
    <p:sldId id="537" r:id="rId35"/>
    <p:sldId id="518" r:id="rId36"/>
    <p:sldId id="459" r:id="rId37"/>
    <p:sldId id="493" r:id="rId38"/>
    <p:sldId id="467" r:id="rId39"/>
    <p:sldId id="468" r:id="rId40"/>
    <p:sldId id="427" r:id="rId41"/>
    <p:sldId id="510" r:id="rId42"/>
    <p:sldId id="509" r:id="rId43"/>
    <p:sldId id="429" r:id="rId44"/>
    <p:sldId id="430" r:id="rId45"/>
    <p:sldId id="431" r:id="rId46"/>
    <p:sldId id="432" r:id="rId47"/>
    <p:sldId id="470" r:id="rId48"/>
    <p:sldId id="471" r:id="rId49"/>
    <p:sldId id="433" r:id="rId50"/>
    <p:sldId id="434" r:id="rId51"/>
    <p:sldId id="435" r:id="rId52"/>
    <p:sldId id="436" r:id="rId53"/>
    <p:sldId id="437" r:id="rId54"/>
    <p:sldId id="438" r:id="rId55"/>
    <p:sldId id="439" r:id="rId56"/>
    <p:sldId id="472" r:id="rId57"/>
    <p:sldId id="500" r:id="rId58"/>
    <p:sldId id="501" r:id="rId59"/>
    <p:sldId id="441" r:id="rId60"/>
    <p:sldId id="442" r:id="rId61"/>
    <p:sldId id="443" r:id="rId62"/>
    <p:sldId id="473" r:id="rId63"/>
    <p:sldId id="445" r:id="rId64"/>
    <p:sldId id="474" r:id="rId65"/>
    <p:sldId id="475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 autoAdjust="0"/>
    <p:restoredTop sz="92350" autoAdjust="0"/>
  </p:normalViewPr>
  <p:slideViewPr>
    <p:cSldViewPr>
      <p:cViewPr varScale="1">
        <p:scale>
          <a:sx n="107" d="100"/>
          <a:sy n="107" d="100"/>
        </p:scale>
        <p:origin x="10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21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57DDA-3297-9E49-932E-440C5ADB17FE}" type="datetimeFigureOut">
              <a:rPr lang="es-ES" smtClean="0"/>
              <a:pPr/>
              <a:t>28/10/2014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EBC78-8B13-C144-8255-A0A0203D0B9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25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CD1E6-2A5A-4CBE-B74B-E103D8F012F1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E101E-B703-4926-9856-699E0BC263C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19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75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793DD2-EF63-834A-A3E2-50306A326254}" type="slidenum">
              <a:rPr lang="en-US"/>
              <a:pPr/>
              <a:t>18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343" y="4343716"/>
            <a:ext cx="5027316" cy="4115430"/>
          </a:xfrm>
          <a:noFill/>
          <a:ln/>
        </p:spPr>
        <p:txBody>
          <a:bodyPr lIns="91416" tIns="45709" rIns="91416" bIns="45709"/>
          <a:lstStyle/>
          <a:p>
            <a:pPr eaLnBrk="1" hangingPunct="1"/>
            <a:r>
              <a:rPr lang="en-US" dirty="0">
                <a:latin typeface="Calibri"/>
                <a:ea typeface="Calibri"/>
                <a:cs typeface="Calibri"/>
              </a:rPr>
              <a:t>Occlusion cues seem to be very important in grouping.  Most people find it hard to read the 5 numerals in</a:t>
            </a:r>
          </a:p>
          <a:p>
            <a:pPr eaLnBrk="1" hangingPunct="1"/>
            <a:r>
              <a:rPr lang="en-US" dirty="0">
                <a:latin typeface="Calibri"/>
                <a:ea typeface="Calibri"/>
                <a:cs typeface="Calibri"/>
              </a:rPr>
              <a:t>this picture</a:t>
            </a:r>
          </a:p>
        </p:txBody>
      </p:sp>
    </p:spTree>
    <p:extLst>
      <p:ext uri="{BB962C8B-B14F-4D97-AF65-F5344CB8AC3E}">
        <p14:creationId xmlns:p14="http://schemas.microsoft.com/office/powerpoint/2010/main" val="323335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7486F1-8D41-CC4B-91AA-5A1025D9DB99}" type="slidenum">
              <a:rPr lang="en-US"/>
              <a:pPr/>
              <a:t>22</a:t>
            </a:fld>
            <a:endParaRPr lang="en-US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important point here is that background subtraction works quite badly in the presence of high spatial frequencies, because when we</a:t>
            </a:r>
          </a:p>
          <a:p>
            <a:r>
              <a:rPr lang="en-US" dirty="0" smtClean="0"/>
              <a:t>Estimate </a:t>
            </a:r>
            <a:r>
              <a:rPr lang="en-US" dirty="0"/>
              <a:t>the background, we</a:t>
            </a:r>
            <a:r>
              <a:rPr lang="ja-JP" altLang="en-US" dirty="0">
                <a:latin typeface="Calibri"/>
                <a:ea typeface="Calibri"/>
              </a:rPr>
              <a:t>’</a:t>
            </a:r>
            <a:r>
              <a:rPr lang="en-US" dirty="0"/>
              <a:t>re almost always going to smooth it.</a:t>
            </a:r>
          </a:p>
        </p:txBody>
      </p:sp>
    </p:spTree>
    <p:extLst>
      <p:ext uri="{BB962C8B-B14F-4D97-AF65-F5344CB8AC3E}">
        <p14:creationId xmlns:p14="http://schemas.microsoft.com/office/powerpoint/2010/main" val="207372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32F4DB-34FB-BA46-8B47-7C8BC4FE6BF8}" type="slidenum">
              <a:rPr lang="en-US"/>
              <a:pPr/>
              <a:t>28</a:t>
            </a:fld>
            <a:endParaRPr 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141"/>
            <a:ext cx="5030456" cy="4117005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440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7F8D1D44-92C3-BB4E-983E-2D8A265794D1}" type="slidenum">
              <a:rPr lang="en-US" sz="1100" b="0">
                <a:latin typeface="Calibri"/>
                <a:ea typeface="Calibri"/>
                <a:cs typeface="Calibri"/>
              </a:rPr>
              <a:pPr/>
              <a:t>29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4BE58FA-560B-F247-84D1-3C0484F50468}" type="slidenum">
              <a:rPr lang="en-US" sz="1100" b="0">
                <a:latin typeface="Calibri"/>
                <a:ea typeface="Calibri"/>
                <a:cs typeface="Calibri"/>
              </a:rPr>
              <a:pPr/>
              <a:t>30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1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29DF4C-057A-7F40-9319-DECB520BBDAF}" type="slidenum">
              <a:rPr lang="en-US"/>
              <a:pPr/>
              <a:t>35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141"/>
            <a:ext cx="5030456" cy="4117005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2938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AF8E766-E7A9-334C-9804-C153932658AC}" type="slidenum">
              <a:rPr lang="en-US" sz="1100" b="0">
                <a:latin typeface="Calibri"/>
                <a:ea typeface="Calibri"/>
                <a:cs typeface="Calibri"/>
              </a:rPr>
              <a:pPr/>
              <a:t>38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I gave each pixel the mean intensity or mean color of its cluster --- this is basically just vector quantizing the image intensities/colors.  Notice that there is no requirement that clusters be spatially localized and they</a:t>
            </a:r>
            <a:r>
              <a:rPr lang="ja-JP" altLang="en-US" dirty="0">
                <a:ea typeface="Calibri"/>
              </a:rPr>
              <a:t>’</a:t>
            </a:r>
            <a:r>
              <a:rPr lang="en-US" dirty="0"/>
              <a:t>re not.</a:t>
            </a:r>
          </a:p>
        </p:txBody>
      </p:sp>
    </p:spTree>
    <p:extLst>
      <p:ext uri="{BB962C8B-B14F-4D97-AF65-F5344CB8AC3E}">
        <p14:creationId xmlns:p14="http://schemas.microsoft.com/office/powerpoint/2010/main" val="2938006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AD4FFD3-5901-924F-A94D-F312E04CB4A0}" type="slidenum">
              <a:rPr lang="en-US" sz="1100" b="0">
                <a:latin typeface="Calibri"/>
                <a:ea typeface="Calibri"/>
                <a:cs typeface="Calibri"/>
              </a:rPr>
              <a:pPr/>
              <a:t>41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I gave each pixel the mean intensity or mean color of its cluster --- this is basically just vector quantizing the image intensities/colors.  Notice that there is no requirement that clusters be spatially localized and they</a:t>
            </a:r>
            <a:r>
              <a:rPr lang="ja-JP" altLang="en-US" dirty="0">
                <a:ea typeface="Calibri"/>
              </a:rPr>
              <a:t>’</a:t>
            </a:r>
            <a:r>
              <a:rPr lang="en-US" dirty="0"/>
              <a:t>re not.</a:t>
            </a:r>
          </a:p>
        </p:txBody>
      </p:sp>
    </p:spTree>
    <p:extLst>
      <p:ext uri="{BB962C8B-B14F-4D97-AF65-F5344CB8AC3E}">
        <p14:creationId xmlns:p14="http://schemas.microsoft.com/office/powerpoint/2010/main" val="2923214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0BEF209-AF52-604E-89A6-20B23BAEADE0}" type="slidenum">
              <a:rPr lang="en-US" sz="1100" b="0">
                <a:latin typeface="Calibri"/>
                <a:ea typeface="Calibri"/>
                <a:cs typeface="Calibri"/>
              </a:rPr>
              <a:pPr/>
              <a:t>42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47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A29F69C-3DE7-704F-8F0A-D70103BE1E8D}" type="slidenum">
              <a:rPr lang="en-US" sz="1100" b="0">
                <a:latin typeface="Calibri"/>
                <a:ea typeface="Calibri"/>
                <a:cs typeface="Calibri"/>
              </a:rPr>
              <a:pPr/>
              <a:t>43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94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35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75AD383-7528-2E4D-A0E5-479B84350937}" type="slidenum">
              <a:rPr lang="en-US" sz="1100" b="0">
                <a:latin typeface="Calibri"/>
                <a:ea typeface="Calibri"/>
                <a:cs typeface="Calibri"/>
              </a:rPr>
              <a:pPr/>
              <a:t>44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50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86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EE85FAB-1DA3-B34E-AF8D-1EF933576A7A}" type="slidenum">
              <a:rPr lang="en-US" sz="1100" b="0">
                <a:latin typeface="Calibri"/>
                <a:ea typeface="Calibri"/>
                <a:cs typeface="Calibri"/>
              </a:rPr>
              <a:pPr/>
              <a:t>47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91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D2C954E-D826-1E4B-AA63-79B934D8D6C4}" type="slidenum">
              <a:rPr lang="en-US" sz="1100" b="0">
                <a:latin typeface="Calibri"/>
                <a:ea typeface="Calibri"/>
                <a:cs typeface="Calibri"/>
              </a:rPr>
              <a:pPr/>
              <a:t>48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29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F716FC2-1519-2042-A810-920C521FF2FB}" type="slidenum">
              <a:rPr lang="en-US" sz="1100" b="0">
                <a:latin typeface="Calibri"/>
                <a:ea typeface="Calibri"/>
                <a:cs typeface="Calibri"/>
              </a:rPr>
              <a:pPr/>
              <a:t>49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71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3EDCFE8-2BBE-F244-9888-71586647ABAF}" type="slidenum">
              <a:rPr lang="en-US" sz="1100" b="0">
                <a:latin typeface="Calibri"/>
                <a:ea typeface="Calibri"/>
                <a:cs typeface="Calibri"/>
              </a:rPr>
              <a:pPr/>
              <a:t>50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97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B60ADF8-A8E5-3649-A1DB-623570AEFA34}" type="slidenum">
              <a:rPr lang="en-US" sz="1100" b="0">
                <a:latin typeface="Calibri"/>
                <a:ea typeface="Calibri"/>
                <a:cs typeface="Calibri"/>
              </a:rPr>
              <a:pPr/>
              <a:t>51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8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E0D9D68-2C1A-7C4A-A3F0-89DE561718F4}" type="slidenum">
              <a:rPr lang="en-US" sz="1100" b="0">
                <a:latin typeface="Calibri"/>
                <a:ea typeface="Calibri"/>
                <a:cs typeface="Calibri"/>
              </a:rPr>
              <a:pPr/>
              <a:t>52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1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E7DD19D-1707-0042-B6C3-F2F1156F55B4}" type="slidenum">
              <a:rPr lang="en-US" sz="1100" b="0">
                <a:latin typeface="Calibri"/>
                <a:ea typeface="Calibri"/>
                <a:cs typeface="Calibri"/>
              </a:rPr>
              <a:pPr/>
              <a:t>53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6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2F2B3B-8DB3-4241-A218-78F042B08BB9}" type="slidenum">
              <a:rPr lang="en-US"/>
              <a:pPr/>
              <a:t>55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141"/>
            <a:ext cx="5030456" cy="4117005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28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5457251-FED6-6845-9C9B-20A29CC3090E}" type="slidenum">
              <a:rPr lang="en-US" sz="1100" b="0">
                <a:latin typeface="Calibri"/>
                <a:ea typeface="Calibri"/>
                <a:cs typeface="Calibri"/>
              </a:rPr>
              <a:pPr/>
              <a:t>3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39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AF2142-9C18-4E4D-8CC9-734F1FEE7215}" type="slidenum">
              <a:rPr lang="en-US"/>
              <a:pPr/>
              <a:t>56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141"/>
            <a:ext cx="5030456" cy="4117005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744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ED24364-E20C-004F-9E5E-0E04B39D1CF6}" type="slidenum">
              <a:rPr lang="en-US" sz="1100" b="0">
                <a:latin typeface="Calibri"/>
                <a:ea typeface="Calibri"/>
                <a:cs typeface="Calibri"/>
              </a:rPr>
              <a:pPr/>
              <a:t>57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63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8E77D59-FD8C-3948-941D-C028B4CEEA7A}" type="slidenum">
              <a:rPr lang="en-US" sz="1100" b="0">
                <a:latin typeface="Calibri"/>
                <a:ea typeface="Calibri"/>
                <a:cs typeface="Calibri"/>
              </a:rPr>
              <a:pPr/>
              <a:t>58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60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F5667D8-C1A9-A64F-BCE7-594AC35E9A22}" type="slidenum">
              <a:rPr lang="en-US" sz="1100" b="0">
                <a:latin typeface="Calibri"/>
                <a:ea typeface="Calibri"/>
                <a:cs typeface="Calibri"/>
              </a:rPr>
              <a:pPr/>
              <a:t>59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21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8937BB4-A8B2-0C44-80FA-790FCA866607}" type="slidenum">
              <a:rPr lang="en-US" sz="1100" b="0">
                <a:latin typeface="Calibri"/>
                <a:ea typeface="Calibri"/>
                <a:cs typeface="Calibri"/>
              </a:rPr>
              <a:pPr/>
              <a:t>61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18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8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304A4B-E8E6-0042-B03E-F70F8C3A670B}" type="slidenum">
              <a:rPr lang="en-US"/>
              <a:pPr/>
              <a:t>8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disturbing possibility is that they all lie on a sphere -- but then, if we </a:t>
            </a:r>
            <a:r>
              <a:rPr lang="en-US" dirty="0" err="1"/>
              <a:t>didn</a:t>
            </a:r>
            <a:r>
              <a:rPr lang="ja-JP" altLang="en-US" dirty="0">
                <a:latin typeface="Calibri"/>
                <a:ea typeface="Calibri"/>
              </a:rPr>
              <a:t>’</a:t>
            </a:r>
            <a:r>
              <a:rPr lang="en-US" dirty="0"/>
              <a:t>t know that the tokens belonged together,</a:t>
            </a:r>
          </a:p>
          <a:p>
            <a:r>
              <a:rPr lang="en-US" dirty="0"/>
              <a:t>where did the sphere come from?</a:t>
            </a:r>
          </a:p>
        </p:txBody>
      </p:sp>
    </p:spTree>
    <p:extLst>
      <p:ext uri="{BB962C8B-B14F-4D97-AF65-F5344CB8AC3E}">
        <p14:creationId xmlns:p14="http://schemas.microsoft.com/office/powerpoint/2010/main" val="495950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8281-6925-5C46-8582-24050E765696}" type="slidenum">
              <a:rPr lang="en-US"/>
              <a:pPr/>
              <a:t>10</a:t>
            </a:fld>
            <a:endParaRPr lang="en-US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driving force behind the gestalt movement is the observation that it </a:t>
            </a:r>
            <a:r>
              <a:rPr lang="en-US" dirty="0" err="1"/>
              <a:t>isn</a:t>
            </a:r>
            <a:r>
              <a:rPr lang="ja-JP" altLang="en-US" dirty="0">
                <a:latin typeface="Calibri"/>
                <a:ea typeface="Calibri"/>
              </a:rPr>
              <a:t>’</a:t>
            </a:r>
            <a:r>
              <a:rPr lang="en-US" dirty="0"/>
              <a:t>t enough to think about pictures in terms of separating figure and ground (e.g. foreground and background).  This is (partially) because there are too many different</a:t>
            </a:r>
          </a:p>
          <a:p>
            <a:r>
              <a:rPr lang="en-US" dirty="0"/>
              <a:t>possibilities in pictures like this one.  Is a square with a hole in it the figure? or a white circle? or what?</a:t>
            </a:r>
          </a:p>
        </p:txBody>
      </p:sp>
    </p:spTree>
    <p:extLst>
      <p:ext uri="{BB962C8B-B14F-4D97-AF65-F5344CB8AC3E}">
        <p14:creationId xmlns:p14="http://schemas.microsoft.com/office/powerpoint/2010/main" val="59104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80A57BA-0834-2448-81C2-D8B5197B6A77}" type="slidenum">
              <a:rPr lang="en-US" sz="1100" b="0">
                <a:latin typeface="Calibri"/>
                <a:ea typeface="Calibri"/>
                <a:cs typeface="Calibri"/>
              </a:rPr>
              <a:pPr/>
              <a:t>11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1506099-4021-284B-910A-83C46C119175}" type="slidenum">
              <a:rPr lang="en-US" sz="1100" b="0">
                <a:latin typeface="Calibri"/>
                <a:ea typeface="Calibri"/>
                <a:cs typeface="Calibri"/>
              </a:rPr>
              <a:pPr/>
              <a:t>12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5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304A4B-E8E6-0042-B03E-F70F8C3A670B}" type="slidenum">
              <a:rPr lang="en-US"/>
              <a:pPr/>
              <a:t>13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disturbing possibility is that they all lie on a sphere -- but then, if we </a:t>
            </a:r>
            <a:r>
              <a:rPr lang="en-US" dirty="0" err="1"/>
              <a:t>didn</a:t>
            </a:r>
            <a:r>
              <a:rPr lang="ja-JP" altLang="en-US" dirty="0">
                <a:latin typeface="Calibri"/>
                <a:ea typeface="Calibri"/>
              </a:rPr>
              <a:t>’</a:t>
            </a:r>
            <a:r>
              <a:rPr lang="en-US" dirty="0"/>
              <a:t>t know that the tokens belonged together,</a:t>
            </a:r>
          </a:p>
          <a:p>
            <a:r>
              <a:rPr lang="en-US" dirty="0"/>
              <a:t>where did the sphere come from?</a:t>
            </a:r>
          </a:p>
        </p:txBody>
      </p:sp>
    </p:spTree>
    <p:extLst>
      <p:ext uri="{BB962C8B-B14F-4D97-AF65-F5344CB8AC3E}">
        <p14:creationId xmlns:p14="http://schemas.microsoft.com/office/powerpoint/2010/main" val="1118761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2D48D23-9DAE-6D4B-A0BB-8CF1F85C9991}" type="slidenum">
              <a:rPr lang="en-US" sz="1100" b="0">
                <a:latin typeface="Calibri"/>
                <a:ea typeface="Calibri"/>
                <a:cs typeface="Calibri"/>
              </a:rPr>
              <a:pPr/>
              <a:t>15</a:t>
            </a:fld>
            <a:endParaRPr lang="en-US" sz="11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6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94008-68F4-5D4D-AF95-E62DBAAFDCA8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608E3-3266-4E70-BF16-B1089255846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C6E0F8-121E-C844-8609-F591DEB0D800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97BA-47DB-4801-ADC9-5ADB8884D02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DA954-AE27-9748-AED9-5DCA7FBD37F3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B3F32-B6B7-4603-8022-84DC8FB500E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E9D8C30-E9C7-794E-B0F8-F61335B95312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E4E16EC-AED4-8743-B15E-1204282D36D1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EFB12DC-D55A-F849-A9B5-4944BB056B17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F7830E4-F478-AB4E-A49B-4E0BFAE3938F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3B6B141-5554-A341-AEC8-486CD70CA070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EB8816B-AF5E-5F4A-9A1C-7B84106BFD30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B4888E1-7B28-F348-A236-5C11D3346E45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A5F9D8C-F376-2044-B1C6-DC106BDC684F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A945E-DC6F-BD4C-8A7C-31F321153272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3035-467A-4518-B144-D34F8DDA07F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B40F73E-C96F-2642-87B7-5E83D439395B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161ECA8-76CF-A54D-A574-98A504446EC9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E45A9A3-618A-4E46-837A-23D2016824FF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39ACDCD-2172-1348-9DC5-72801B042248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AE510BC-FE27-3A40-A3A1-FD893B3BBD29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D684493-F4D5-CC49-A615-2330C27BD0A8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5EF7B20-F715-8249-A70B-BC14C53455F8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Calibri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CFA7E79-4833-4C4A-8C32-79B00C663060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CE6FBC7-78EB-574E-A99C-548737BE6754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E3F0518-8487-CB40-B744-0044BA64F76A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C4809-0A66-994A-8EE3-300F3FC38E5D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E4A27-A1BB-42A7-8403-C0B5A8DC6B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7E80D70-3B42-2849-B37F-69BA5076EFA4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E8CDC64C-F7F5-5047-A054-096FC7929776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0840B26-B0B9-5E43-BEBC-177A74AE650E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35E965C-73B9-4148-BE18-2308E0B47BCF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22449-7D0C-7D41-8F81-EB5A9DA07B3C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44C6-88BC-4A84-8164-D7411F31C9B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095E1-EF78-0243-A1A0-17DE12965332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770C-A9B5-4062-AAEB-50474F936FD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0DA55-98D6-1841-B62F-FDFFA353F57D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A2321-3F1D-4B98-B6F4-AEF0523A9E9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4F137-7DD6-FF4C-BFE4-17F35306B61E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E72FD-9DDB-41D8-AA45-39D657611FE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97604-B689-2641-9B39-CEEA2B83FA48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541B4-436D-4C57-9677-9C3CA58C760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F7E8E-8D83-BB48-9CCE-B4A0D8259EFC}" type="datetime1">
              <a:rPr lang="en-US" smtClean="0"/>
              <a:pPr>
                <a:defRPr/>
              </a:pPr>
              <a:t>10/28/2014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Petia Ivanova Radeva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277A7-7A63-482C-8D9A-9D5CD98C551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C8F7EB-3B9D-954D-A8EA-9BD27E9B785E}" type="datetime1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Petia </a:t>
            </a:r>
            <a:r>
              <a:rPr lang="en-US" b="1" dirty="0" err="1" smtClean="0"/>
              <a:t>Ivanova</a:t>
            </a:r>
            <a:r>
              <a:rPr lang="en-US" b="1" dirty="0" smtClean="0"/>
              <a:t> Radeva</a:t>
            </a:r>
            <a:endParaRPr lang="en-US" b="1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093672-493E-4446-A66E-6DF1E010E3D0}" type="slidenum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b="1" dirty="0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925C13-E4CB-3D45-BAE7-D781112A5150}" type="datetime1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Petia </a:t>
            </a:r>
            <a:r>
              <a:rPr lang="en-US" b="1" dirty="0" err="1" smtClean="0"/>
              <a:t>Ivanova</a:t>
            </a:r>
            <a:r>
              <a:rPr lang="en-US" b="1" dirty="0" smtClean="0"/>
              <a:t> Radeva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5B41F3-CEEA-4086-AF34-BFEEBE44A07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Calibri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Calibri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Calibri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Calibri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Calibri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F7C9F4-A356-324B-AC3B-C28E80C2AF91}" type="datetime1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10/28/2014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Petia </a:t>
            </a:r>
            <a:r>
              <a:rPr lang="en-US" b="1" dirty="0" err="1" smtClean="0"/>
              <a:t>Ivanova</a:t>
            </a:r>
            <a:r>
              <a:rPr lang="en-US" b="1" dirty="0" smtClean="0"/>
              <a:t> Radeva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5B41F3-CEEA-4086-AF34-BFEEBE44A07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Calibri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Calibri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Calibri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Calibri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Calibri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en.wikipedia.org/wiki/Gestalt_psycholog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en.wikipedia.org/wiki/Gestalt_psycholog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9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0.png"/><Relationship Id="rId4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caip.rutgers.edu/~comanici/Papers/MsRobustApproach.pdf" TargetMode="External"/><Relationship Id="rId4" Type="http://schemas.openxmlformats.org/officeDocument/2006/relationships/hyperlink" Target="http://www.caip.rutgers.edu/~comanici/MSPAMI/msPamiResult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estalt_psychology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772400" cy="609600"/>
          </a:xfrm>
        </p:spPr>
        <p:txBody>
          <a:bodyPr/>
          <a:lstStyle/>
          <a:p>
            <a:r>
              <a:rPr lang="en-US" sz="4000" dirty="0" smtClean="0"/>
              <a:t>Image Segmentation</a:t>
            </a:r>
            <a:endParaRPr lang="en-US" sz="4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971800" y="5791200"/>
            <a:ext cx="224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Class 4: Segmentation</a:t>
            </a:r>
            <a:endParaRPr lang="en-US" dirty="0">
              <a:latin typeface="Calibri"/>
            </a:endParaRP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dirty="0" smtClean="0">
                <a:ea typeface="+mn-ea"/>
                <a:cs typeface="+mn-cs"/>
              </a:rPr>
              <a:t>Petia Ivanova </a:t>
            </a:r>
            <a:r>
              <a:rPr lang="en-US" b="1" kern="1200" dirty="0" err="1" smtClean="0">
                <a:ea typeface="+mn-ea"/>
                <a:cs typeface="+mn-cs"/>
              </a:rPr>
              <a:t>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b="1" kern="1200">
              <a:ea typeface="+mn-ea"/>
              <a:cs typeface="+mn-cs"/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1676400" y="3581400"/>
            <a:ext cx="5334000" cy="2844800"/>
            <a:chOff x="228600" y="965200"/>
            <a:chExt cx="8686800" cy="576580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965200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965200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965200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895600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2895600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895600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800600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4800600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800600"/>
              <a:ext cx="289560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CuadroTexto 5"/>
          <p:cNvSpPr txBox="1"/>
          <p:nvPr/>
        </p:nvSpPr>
        <p:spPr>
          <a:xfrm>
            <a:off x="3048000" y="2667000"/>
            <a:ext cx="300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Class 4: Computational Vision </a:t>
            </a:r>
            <a:endParaRPr lang="en-US" dirty="0">
              <a:latin typeface="Calibri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00200" y="6512372"/>
            <a:ext cx="6579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/>
              </a:rPr>
              <a:t>Forsyth &amp; Ponce: Computer Vision: A modern approach, Prentice Hall, 2002, Chapter 15</a:t>
            </a:r>
            <a:endParaRPr lang="en-US" sz="1400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60800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57200" y="4953000"/>
            <a:ext cx="883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</a:rPr>
              <a:t>Segmentation is not just to </a:t>
            </a:r>
            <a:r>
              <a:rPr lang="en-US" dirty="0">
                <a:latin typeface="Calibri"/>
              </a:rPr>
              <a:t>think about pictures in terms of separating figure and ground (e.g. foreground and background).  </a:t>
            </a:r>
            <a:endParaRPr lang="en-US" dirty="0" smtClean="0"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libri"/>
              </a:rPr>
              <a:t>This </a:t>
            </a:r>
            <a:r>
              <a:rPr lang="en-US" dirty="0">
                <a:latin typeface="Calibri"/>
              </a:rPr>
              <a:t>is (partially) because there are too many </a:t>
            </a:r>
            <a:r>
              <a:rPr lang="en-US" dirty="0" smtClean="0">
                <a:latin typeface="Calibri"/>
              </a:rPr>
              <a:t>different possibilities </a:t>
            </a:r>
            <a:r>
              <a:rPr lang="en-US" dirty="0">
                <a:latin typeface="Calibri"/>
              </a:rPr>
              <a:t>in pictures like this one.  </a:t>
            </a:r>
            <a:endParaRPr lang="en-US" dirty="0" smtClean="0"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libri"/>
              </a:rPr>
              <a:t>Is </a:t>
            </a:r>
            <a:r>
              <a:rPr lang="en-US" dirty="0">
                <a:latin typeface="Calibri"/>
              </a:rPr>
              <a:t>a square with a hole in it the figure? </a:t>
            </a:r>
            <a:r>
              <a:rPr lang="en-US" dirty="0" smtClean="0">
                <a:latin typeface="Calibri"/>
              </a:rPr>
              <a:t>Or white circle on a black box? </a:t>
            </a:r>
            <a:endParaRPr lang="en-US" dirty="0">
              <a:latin typeface="Calibri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/>
              </a:rPr>
              <a:t>Human vision: Grouping and Gestalt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568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42047" y="258296"/>
            <a:ext cx="8153400" cy="838200"/>
          </a:xfrm>
        </p:spPr>
        <p:txBody>
          <a:bodyPr/>
          <a:lstStyle/>
          <a:p>
            <a:r>
              <a:rPr lang="en-US" dirty="0"/>
              <a:t>The Gestalt school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1096496"/>
            <a:ext cx="7924800" cy="5257800"/>
          </a:xfrm>
        </p:spPr>
        <p:txBody>
          <a:bodyPr>
            <a:normAutofit/>
          </a:bodyPr>
          <a:lstStyle/>
          <a:p>
            <a:pPr lvl="1"/>
            <a:r>
              <a:rPr lang="ja-JP" altLang="en-US" sz="2800" dirty="0" smtClean="0">
                <a:ea typeface="Calibri"/>
              </a:rPr>
              <a:t>“</a:t>
            </a:r>
            <a:r>
              <a:rPr lang="en-US" sz="2800" dirty="0"/>
              <a:t>The whole is greater than the sum of its parts</a:t>
            </a:r>
            <a:r>
              <a:rPr lang="ja-JP" altLang="en-US" sz="2800" dirty="0">
                <a:ea typeface="Calibri"/>
              </a:rPr>
              <a:t>”</a:t>
            </a:r>
            <a:endParaRPr lang="en-US" sz="28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094" y="2152650"/>
            <a:ext cx="396240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28600" y="3260725"/>
            <a:ext cx="22203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 b="0" dirty="0">
                <a:latin typeface="Calibri"/>
                <a:ea typeface="Calibri"/>
                <a:cs typeface="Calibri"/>
              </a:rPr>
              <a:t>subjective contours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6604000" y="3216275"/>
            <a:ext cx="11596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 b="0" dirty="0">
                <a:latin typeface="Calibri"/>
                <a:ea typeface="Calibri"/>
                <a:cs typeface="Calibri"/>
              </a:rPr>
              <a:t>occlusion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5692775" y="5349875"/>
            <a:ext cx="2527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 b="0" dirty="0">
                <a:latin typeface="Calibri"/>
                <a:ea typeface="Calibri"/>
                <a:cs typeface="Calibri"/>
              </a:rPr>
              <a:t>familiar configuration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2133600" y="64008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>
                <a:latin typeface="Calibri"/>
                <a:hlinkClick r:id="rId4"/>
              </a:rPr>
              <a:t>http://en.wikipedia.org/wiki/Gestalt_psychology</a:t>
            </a:r>
            <a:endParaRPr lang="en-US" sz="18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2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dirty="0"/>
              <a:t>Inspiration  from  psychology</a:t>
            </a:r>
          </a:p>
        </p:txBody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79248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The Gestalt school: Grouping is key to visual perception</a:t>
            </a:r>
          </a:p>
        </p:txBody>
      </p:sp>
      <p:pic>
        <p:nvPicPr>
          <p:cNvPr id="13865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2755900"/>
            <a:ext cx="4668837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6503" name="Text Box 7"/>
          <p:cNvSpPr txBox="1">
            <a:spLocks noChangeArrowheads="1"/>
          </p:cNvSpPr>
          <p:nvPr/>
        </p:nvSpPr>
        <p:spPr bwMode="auto">
          <a:xfrm>
            <a:off x="2832100" y="2173288"/>
            <a:ext cx="31271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b="0" dirty="0">
                <a:latin typeface="Calibri"/>
                <a:ea typeface="Calibri"/>
                <a:cs typeface="Calibri"/>
              </a:rPr>
              <a:t>The Muller-</a:t>
            </a:r>
            <a:r>
              <a:rPr lang="en-US" b="0" dirty="0" err="1">
                <a:latin typeface="Calibri"/>
                <a:ea typeface="Calibri"/>
                <a:cs typeface="Calibri"/>
              </a:rPr>
              <a:t>Lyer</a:t>
            </a:r>
            <a:r>
              <a:rPr lang="en-US" b="0" dirty="0">
                <a:latin typeface="Calibri"/>
                <a:ea typeface="Calibri"/>
                <a:cs typeface="Calibri"/>
              </a:rPr>
              <a:t> illusion</a:t>
            </a:r>
          </a:p>
        </p:txBody>
      </p:sp>
      <p:sp>
        <p:nvSpPr>
          <p:cNvPr id="11270" name="Rectangle 8"/>
          <p:cNvSpPr>
            <a:spLocks noChangeArrowheads="1"/>
          </p:cNvSpPr>
          <p:nvPr/>
        </p:nvSpPr>
        <p:spPr bwMode="auto">
          <a:xfrm>
            <a:off x="2133600" y="64008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>
                <a:latin typeface="Calibri"/>
                <a:hlinkClick r:id="rId4"/>
              </a:rPr>
              <a:t>http://en.wikipedia.org/wiki/Gestalt_psychology</a:t>
            </a:r>
            <a:endParaRPr lang="en-US" sz="18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019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6499" grpId="0" build="p" bldLvl="2"/>
      <p:bldP spid="138650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1752600" y="22546"/>
            <a:ext cx="5791200" cy="329184"/>
          </a:xfrm>
        </p:spPr>
        <p:txBody>
          <a:bodyPr/>
          <a:lstStyle/>
          <a:p>
            <a:r>
              <a:rPr lang="en-GB" dirty="0"/>
              <a:t>Computer Vision - A Modern Approach</a:t>
            </a:r>
          </a:p>
          <a:p>
            <a:r>
              <a:rPr lang="en-GB" dirty="0"/>
              <a:t>Set:  </a:t>
            </a:r>
            <a:r>
              <a:rPr lang="en-GB" dirty="0" smtClean="0"/>
              <a:t>Segmentation, Slides </a:t>
            </a:r>
            <a:r>
              <a:rPr lang="en-GB" dirty="0"/>
              <a:t>by D.A. Forsyth</a:t>
            </a:r>
            <a:endParaRPr lang="en-US" dirty="0"/>
          </a:p>
          <a:p>
            <a:endParaRPr lang="en-US" sz="1400" dirty="0"/>
          </a:p>
        </p:txBody>
      </p:sp>
      <p:pic>
        <p:nvPicPr>
          <p:cNvPr id="2990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3600"/>
            <a:ext cx="6350000" cy="210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9012" name="Text Box 4"/>
          <p:cNvSpPr txBox="1">
            <a:spLocks noChangeArrowheads="1"/>
          </p:cNvSpPr>
          <p:nvPr/>
        </p:nvSpPr>
        <p:spPr bwMode="auto">
          <a:xfrm>
            <a:off x="2362200" y="5029200"/>
            <a:ext cx="38329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Calibri"/>
              </a:rPr>
              <a:t>Why do these tokens belong together?</a:t>
            </a:r>
            <a:r>
              <a:rPr lang="en-US" dirty="0">
                <a:latin typeface="Calibri"/>
              </a:rPr>
              <a:t>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85800" y="54864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/>
              </a:rPr>
              <a:t>A </a:t>
            </a:r>
            <a:r>
              <a:rPr lang="en-US" dirty="0" smtClean="0">
                <a:latin typeface="Calibri"/>
              </a:rPr>
              <a:t>possibility </a:t>
            </a:r>
            <a:r>
              <a:rPr lang="en-US" dirty="0">
                <a:latin typeface="Calibri"/>
              </a:rPr>
              <a:t>is that they all lie on a sphere -- but then, if we </a:t>
            </a:r>
            <a:r>
              <a:rPr lang="en-US" dirty="0" err="1">
                <a:latin typeface="Calibri"/>
              </a:rPr>
              <a:t>didn</a:t>
            </a:r>
            <a:r>
              <a:rPr lang="ja-JP" altLang="en-US" dirty="0">
                <a:latin typeface="Calibri"/>
                <a:ea typeface="Calibri"/>
              </a:rPr>
              <a:t>’</a:t>
            </a:r>
            <a:r>
              <a:rPr lang="en-US" dirty="0">
                <a:latin typeface="Calibri"/>
              </a:rPr>
              <a:t>t know that the tokens belonged together</a:t>
            </a:r>
            <a:r>
              <a:rPr lang="en-US" dirty="0" smtClean="0">
                <a:latin typeface="Calibri"/>
              </a:rPr>
              <a:t>, where </a:t>
            </a:r>
            <a:r>
              <a:rPr lang="en-US" dirty="0">
                <a:latin typeface="Calibri"/>
              </a:rPr>
              <a:t>did the sphere come from?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/>
              </a:rPr>
              <a:t>Human vision: Grouping and Gestalt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75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Influences of grouping</a:t>
            </a:r>
          </a:p>
        </p:txBody>
      </p:sp>
      <p:pic>
        <p:nvPicPr>
          <p:cNvPr id="90115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68786"/>
            <a:ext cx="5359400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6" name="TextBox 4"/>
          <p:cNvSpPr txBox="1">
            <a:spLocks noChangeArrowheads="1"/>
          </p:cNvSpPr>
          <p:nvPr/>
        </p:nvSpPr>
        <p:spPr bwMode="auto">
          <a:xfrm>
            <a:off x="5970588" y="4419600"/>
            <a:ext cx="289987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</a:rPr>
              <a:t>Grouping influences other</a:t>
            </a:r>
            <a:br>
              <a:rPr lang="en-US" dirty="0">
                <a:latin typeface="Calibri"/>
              </a:rPr>
            </a:br>
            <a:r>
              <a:rPr lang="en-US" dirty="0">
                <a:latin typeface="Calibri"/>
              </a:rPr>
              <a:t>perceptual mechanisms such</a:t>
            </a:r>
            <a:br>
              <a:rPr lang="en-US" dirty="0">
                <a:latin typeface="Calibri"/>
              </a:rPr>
            </a:br>
            <a:r>
              <a:rPr lang="en-US" dirty="0">
                <a:latin typeface="Calibri"/>
              </a:rPr>
              <a:t>as lightness perception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4495800" y="6477000"/>
            <a:ext cx="4572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Calibri"/>
              </a:rPr>
              <a:t>http://</a:t>
            </a:r>
            <a:r>
              <a:rPr lang="en-US" sz="1000" dirty="0" err="1">
                <a:latin typeface="Calibri"/>
              </a:rPr>
              <a:t>web.mit.edu</a:t>
            </a:r>
            <a:r>
              <a:rPr lang="en-US" sz="1000" dirty="0">
                <a:latin typeface="Calibri"/>
              </a:rPr>
              <a:t>/</a:t>
            </a:r>
            <a:r>
              <a:rPr lang="en-US" sz="1000" dirty="0" err="1">
                <a:latin typeface="Calibri"/>
              </a:rPr>
              <a:t>persci</a:t>
            </a:r>
            <a:r>
              <a:rPr lang="en-US" sz="1000" dirty="0">
                <a:latin typeface="Calibri"/>
              </a:rPr>
              <a:t>/people/</a:t>
            </a:r>
            <a:r>
              <a:rPr lang="en-US" sz="1000" dirty="0" err="1">
                <a:latin typeface="Calibri"/>
              </a:rPr>
              <a:t>adelson</a:t>
            </a:r>
            <a:r>
              <a:rPr lang="en-US" sz="1000" dirty="0">
                <a:latin typeface="Calibri"/>
              </a:rPr>
              <a:t>/publications/</a:t>
            </a:r>
            <a:r>
              <a:rPr lang="en-US" sz="1000" dirty="0" err="1">
                <a:latin typeface="Calibri"/>
              </a:rPr>
              <a:t>gazzan.dir</a:t>
            </a:r>
            <a:r>
              <a:rPr lang="en-US" sz="1000" dirty="0">
                <a:latin typeface="Calibri"/>
              </a:rPr>
              <a:t>/</a:t>
            </a:r>
            <a:r>
              <a:rPr lang="en-US" sz="1000" dirty="0" err="1">
                <a:latin typeface="Calibri"/>
              </a:rPr>
              <a:t>koffka.html</a:t>
            </a:r>
            <a:endParaRPr lang="en-US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3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dirty="0"/>
              <a:t>Gestalt factors</a:t>
            </a: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066800"/>
            <a:ext cx="46688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990600"/>
            <a:ext cx="3282950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5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5638800"/>
            <a:ext cx="7772400" cy="1143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These factors make intuitive sense, but are very difficult to translate into algorithms</a:t>
            </a:r>
          </a:p>
        </p:txBody>
      </p:sp>
    </p:spTree>
    <p:extLst>
      <p:ext uri="{BB962C8B-B14F-4D97-AF65-F5344CB8AC3E}">
        <p14:creationId xmlns:p14="http://schemas.microsoft.com/office/powerpoint/2010/main" val="164601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855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Familiarity</a:t>
            </a:r>
          </a:p>
        </p:txBody>
      </p:sp>
      <p:pic>
        <p:nvPicPr>
          <p:cNvPr id="88067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24000"/>
            <a:ext cx="3124200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9796" y="1524000"/>
            <a:ext cx="296680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983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Magritte"/>
          <p:cNvPicPr>
            <a:picLocks noChangeAspect="1" noChangeArrowheads="1"/>
          </p:cNvPicPr>
          <p:nvPr/>
        </p:nvPicPr>
        <p:blipFill>
          <a:blip r:embed="rId2" cstate="print"/>
          <a:srcRect l="3540" t="9630" r="3093" b="8888"/>
          <a:stretch>
            <a:fillRect/>
          </a:stretch>
        </p:blipFill>
        <p:spPr bwMode="auto">
          <a:xfrm>
            <a:off x="3440113" y="0"/>
            <a:ext cx="57038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Text Box 4"/>
          <p:cNvSpPr txBox="1">
            <a:spLocks noChangeArrowheads="1"/>
          </p:cNvSpPr>
          <p:nvPr/>
        </p:nvSpPr>
        <p:spPr bwMode="auto">
          <a:xfrm>
            <a:off x="1797050" y="6491288"/>
            <a:ext cx="15737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B83D00"/>
                </a:solidFill>
                <a:latin typeface="Calibri"/>
              </a:rPr>
              <a:t>Magritte, 1957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Occlusions</a:t>
            </a:r>
          </a:p>
        </p:txBody>
      </p:sp>
    </p:spTree>
    <p:extLst>
      <p:ext uri="{BB962C8B-B14F-4D97-AF65-F5344CB8AC3E}">
        <p14:creationId xmlns:p14="http://schemas.microsoft.com/office/powerpoint/2010/main" val="38074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371600"/>
            <a:ext cx="4343400" cy="429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0659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Calibri"/>
                <a:cs typeface="Calibri"/>
              </a:rPr>
              <a:t>Occlusions and segmentation:</a:t>
            </a:r>
            <a:br>
              <a:rPr lang="en-US" dirty="0" smtClean="0">
                <a:ea typeface="Calibri"/>
                <a:cs typeface="Calibri"/>
              </a:rPr>
            </a:br>
            <a:r>
              <a:rPr lang="en-US" dirty="0" smtClean="0">
                <a:ea typeface="Calibri"/>
                <a:cs typeface="Calibri"/>
              </a:rPr>
              <a:t>Segmentation is a global process </a:t>
            </a:r>
          </a:p>
        </p:txBody>
      </p:sp>
      <p:sp>
        <p:nvSpPr>
          <p:cNvPr id="70660" name="TextBox 3"/>
          <p:cNvSpPr txBox="1">
            <a:spLocks noChangeArrowheads="1"/>
          </p:cNvSpPr>
          <p:nvPr/>
        </p:nvSpPr>
        <p:spPr bwMode="auto">
          <a:xfrm>
            <a:off x="609600" y="5562600"/>
            <a:ext cx="33166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</a:rPr>
              <a:t>What are the occluded numbers?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676400" y="6211669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Occlusion cues seem to be very important in </a:t>
            </a:r>
            <a:r>
              <a:rPr lang="en-US" dirty="0" smtClean="0">
                <a:latin typeface="Calibri"/>
                <a:ea typeface="Calibri"/>
                <a:cs typeface="Calibri"/>
              </a:rPr>
              <a:t>grouping.</a:t>
            </a:r>
            <a:endParaRPr lang="en-US" dirty="0">
              <a:latin typeface="Calibri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295400"/>
            <a:ext cx="4267200" cy="4368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" name="Rectángulo 7"/>
          <p:cNvSpPr/>
          <p:nvPr/>
        </p:nvSpPr>
        <p:spPr>
          <a:xfrm>
            <a:off x="304800" y="6550223"/>
            <a:ext cx="967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/>
              </a:rPr>
              <a:t> This tendency to prefer interpretations that are explained by occlusion leads </a:t>
            </a:r>
            <a:r>
              <a:rPr lang="en-US" sz="1400" dirty="0" smtClean="0">
                <a:latin typeface="Calibri"/>
              </a:rPr>
              <a:t>to interesting </a:t>
            </a:r>
            <a:r>
              <a:rPr lang="en-US" sz="1400" dirty="0">
                <a:latin typeface="Calibri"/>
              </a:rPr>
              <a:t>effects.</a:t>
            </a:r>
          </a:p>
        </p:txBody>
      </p:sp>
    </p:spTree>
    <p:extLst>
      <p:ext uri="{BB962C8B-B14F-4D97-AF65-F5344CB8AC3E}">
        <p14:creationId xmlns:p14="http://schemas.microsoft.com/office/powerpoint/2010/main" val="365097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0"/>
            <a:ext cx="3619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438400"/>
            <a:ext cx="3606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… but not too global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57200" y="5867400"/>
            <a:ext cx="8032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 smtClean="0"/>
              <a:t>From</a:t>
            </a:r>
            <a:r>
              <a:rPr lang="ca-ES" dirty="0" smtClean="0"/>
              <a:t> </a:t>
            </a:r>
            <a:r>
              <a:rPr lang="ca-ES" dirty="0" err="1" smtClean="0"/>
              <a:t>Gestalt</a:t>
            </a:r>
            <a:r>
              <a:rPr lang="ca-ES" dirty="0" smtClean="0"/>
              <a:t>, </a:t>
            </a:r>
            <a:r>
              <a:rPr lang="ca-ES" dirty="0" err="1" smtClean="0"/>
              <a:t>there</a:t>
            </a:r>
            <a:r>
              <a:rPr lang="ca-ES" dirty="0" smtClean="0"/>
              <a:t> </a:t>
            </a:r>
            <a:r>
              <a:rPr lang="ca-ES" dirty="0" err="1" smtClean="0"/>
              <a:t>are</a:t>
            </a:r>
            <a:r>
              <a:rPr lang="ca-ES" dirty="0" smtClean="0"/>
              <a:t> </a:t>
            </a:r>
            <a:r>
              <a:rPr lang="ca-ES" dirty="0" err="1" smtClean="0"/>
              <a:t>some</a:t>
            </a:r>
            <a:r>
              <a:rPr lang="ca-ES" dirty="0" smtClean="0"/>
              <a:t> </a:t>
            </a:r>
            <a:r>
              <a:rPr lang="ca-ES" dirty="0" err="1" smtClean="0"/>
              <a:t>interesting</a:t>
            </a:r>
            <a:r>
              <a:rPr lang="ca-ES" dirty="0" smtClean="0"/>
              <a:t> top-</a:t>
            </a:r>
            <a:r>
              <a:rPr lang="ca-ES" dirty="0" err="1" smtClean="0"/>
              <a:t>down</a:t>
            </a:r>
            <a:r>
              <a:rPr lang="ca-ES" dirty="0" smtClean="0"/>
              <a:t> </a:t>
            </a:r>
            <a:r>
              <a:rPr lang="ca-ES" dirty="0" err="1" smtClean="0"/>
              <a:t>segmentation</a:t>
            </a:r>
            <a:r>
              <a:rPr lang="ca-ES" dirty="0" smtClean="0"/>
              <a:t> </a:t>
            </a:r>
            <a:r>
              <a:rPr lang="ca-ES" dirty="0" err="1" smtClean="0"/>
              <a:t>techniques</a:t>
            </a:r>
            <a:r>
              <a:rPr lang="ca-ES" dirty="0" smtClean="0"/>
              <a:t>.</a:t>
            </a:r>
          </a:p>
          <a:p>
            <a:endParaRPr lang="ca-ES" dirty="0"/>
          </a:p>
          <a:p>
            <a:r>
              <a:rPr lang="ca-ES" dirty="0" smtClean="0"/>
              <a:t>In </a:t>
            </a:r>
            <a:r>
              <a:rPr lang="ca-ES" dirty="0" err="1" smtClean="0"/>
              <a:t>this</a:t>
            </a:r>
            <a:r>
              <a:rPr lang="ca-ES" dirty="0" smtClean="0"/>
              <a:t> </a:t>
            </a:r>
            <a:r>
              <a:rPr lang="ca-ES" dirty="0" err="1" smtClean="0"/>
              <a:t>course</a:t>
            </a:r>
            <a:r>
              <a:rPr lang="ca-ES" dirty="0" smtClean="0"/>
              <a:t>, </a:t>
            </a:r>
            <a:r>
              <a:rPr lang="ca-ES" dirty="0" err="1" smtClean="0"/>
              <a:t>we</a:t>
            </a:r>
            <a:r>
              <a:rPr lang="ca-ES" dirty="0" smtClean="0"/>
              <a:t> </a:t>
            </a:r>
            <a:r>
              <a:rPr lang="ca-ES" dirty="0" err="1" smtClean="0"/>
              <a:t>will</a:t>
            </a:r>
            <a:r>
              <a:rPr lang="ca-ES" dirty="0" smtClean="0"/>
              <a:t> </a:t>
            </a:r>
            <a:r>
              <a:rPr lang="ca-ES" dirty="0" err="1" smtClean="0"/>
              <a:t>work</a:t>
            </a:r>
            <a:r>
              <a:rPr lang="ca-ES" dirty="0" smtClean="0"/>
              <a:t> </a:t>
            </a:r>
            <a:r>
              <a:rPr lang="ca-ES" dirty="0" err="1" smtClean="0"/>
              <a:t>mainly</a:t>
            </a:r>
            <a:r>
              <a:rPr lang="ca-ES" dirty="0" smtClean="0"/>
              <a:t> </a:t>
            </a:r>
            <a:r>
              <a:rPr lang="ca-ES" dirty="0" err="1" smtClean="0"/>
              <a:t>with</a:t>
            </a:r>
            <a:r>
              <a:rPr lang="ca-ES" dirty="0" smtClean="0"/>
              <a:t> </a:t>
            </a:r>
            <a:r>
              <a:rPr lang="ca-ES" dirty="0" err="1" smtClean="0"/>
              <a:t>bottom</a:t>
            </a:r>
            <a:r>
              <a:rPr lang="ca-ES" dirty="0" smtClean="0"/>
              <a:t>-up </a:t>
            </a:r>
            <a:r>
              <a:rPr lang="ca-ES" dirty="0" err="1" smtClean="0"/>
              <a:t>segmentation</a:t>
            </a:r>
            <a:r>
              <a:rPr lang="ca-ES" dirty="0" smtClean="0"/>
              <a:t> </a:t>
            </a:r>
            <a:r>
              <a:rPr lang="ca-ES" dirty="0" err="1" smtClean="0"/>
              <a:t>techniques</a:t>
            </a:r>
            <a:r>
              <a:rPr lang="ca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09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Last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Various kernels for edge extraction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Sobel</a:t>
            </a:r>
            <a:endParaRPr lang="en-US" dirty="0" smtClean="0"/>
          </a:p>
          <a:p>
            <a:pPr lvl="1"/>
            <a:r>
              <a:rPr lang="en-US" dirty="0" smtClean="0"/>
              <a:t>Prewitt</a:t>
            </a:r>
          </a:p>
          <a:p>
            <a:pPr lvl="1"/>
            <a:r>
              <a:rPr lang="en-US" dirty="0" smtClean="0"/>
              <a:t>Derivative of Gaussian</a:t>
            </a:r>
          </a:p>
          <a:p>
            <a:pPr lvl="1"/>
            <a:r>
              <a:rPr lang="en-US" dirty="0" err="1" smtClean="0"/>
              <a:t>Laplacian</a:t>
            </a:r>
            <a:r>
              <a:rPr lang="en-US" dirty="0" smtClean="0"/>
              <a:t> of Gaussian</a:t>
            </a:r>
          </a:p>
          <a:p>
            <a:pPr lvl="1"/>
            <a:r>
              <a:rPr lang="en-US" dirty="0" smtClean="0"/>
              <a:t>Canny edges – candidates for the best edge extractors</a:t>
            </a:r>
          </a:p>
          <a:p>
            <a:pPr lvl="1"/>
            <a:endParaRPr lang="en-US" dirty="0"/>
          </a:p>
          <a:p>
            <a:r>
              <a:rPr lang="en-US" dirty="0" smtClean="0"/>
              <a:t>Edges extraction  vs. image segmentation</a:t>
            </a:r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9906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5257800"/>
            <a:ext cx="1981200" cy="132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5257800"/>
            <a:ext cx="1981200" cy="132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 descr="boy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3050" y="5257800"/>
            <a:ext cx="1981200" cy="13219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679166" y="6509430"/>
            <a:ext cx="5693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image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3806416" y="6506255"/>
            <a:ext cx="15211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human segmentation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6651216" y="6509430"/>
            <a:ext cx="14194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gradient magnitude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From edges to contours (index)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Segmentation &amp; Gestalt principles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  <a:ea typeface="Calibri"/>
                <a:cs typeface="Calibri"/>
              </a:rPr>
              <a:t>Automatic segmentation</a:t>
            </a: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 smtClean="0">
                <a:ea typeface="Calibri"/>
                <a:cs typeface="Calibri"/>
              </a:rPr>
              <a:t> Background subtraction</a:t>
            </a:r>
          </a:p>
          <a:p>
            <a:pPr lvl="1"/>
            <a:endParaRPr lang="en-US" dirty="0" smtClean="0">
              <a:ea typeface="Calibri"/>
              <a:cs typeface="Calibri"/>
            </a:endParaRPr>
          </a:p>
          <a:p>
            <a:pPr lvl="1"/>
            <a:r>
              <a:rPr lang="en-US" dirty="0" smtClean="0"/>
              <a:t>Image pixels clustering</a:t>
            </a:r>
          </a:p>
          <a:p>
            <a:pPr lvl="2"/>
            <a:r>
              <a:rPr lang="en-US" dirty="0" smtClean="0"/>
              <a:t>Agglomerative clustering</a:t>
            </a:r>
          </a:p>
          <a:p>
            <a:pPr lvl="2"/>
            <a:r>
              <a:rPr lang="en-US" dirty="0" smtClean="0"/>
              <a:t>K-means</a:t>
            </a:r>
          </a:p>
          <a:p>
            <a:pPr lvl="2"/>
            <a:r>
              <a:rPr lang="en-US" dirty="0" smtClean="0"/>
              <a:t>Mean-shift</a:t>
            </a:r>
          </a:p>
        </p:txBody>
      </p:sp>
      <p:pic>
        <p:nvPicPr>
          <p:cNvPr id="92164" name="Picture 3"/>
          <p:cNvPicPr>
            <a:picLocks noChangeAspect="1"/>
          </p:cNvPicPr>
          <p:nvPr/>
        </p:nvPicPr>
        <p:blipFill>
          <a:blip r:embed="rId2" cstate="print"/>
          <a:srcRect l="32875" t="66388" r="58725" b="22414"/>
          <a:stretch>
            <a:fillRect/>
          </a:stretch>
        </p:blipFill>
        <p:spPr bwMode="auto">
          <a:xfrm>
            <a:off x="6858000" y="17526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7899400" y="1751013"/>
            <a:ext cx="82550" cy="1177925"/>
          </a:xfrm>
          <a:custGeom>
            <a:avLst/>
            <a:gdLst>
              <a:gd name="connsiteX0" fmla="*/ 82472 w 82472"/>
              <a:gd name="connsiteY0" fmla="*/ 0 h 1179250"/>
              <a:gd name="connsiteX1" fmla="*/ 41236 w 82472"/>
              <a:gd name="connsiteY1" fmla="*/ 379339 h 1179250"/>
              <a:gd name="connsiteX2" fmla="*/ 8247 w 82472"/>
              <a:gd name="connsiteY2" fmla="*/ 700953 h 1179250"/>
              <a:gd name="connsiteX3" fmla="*/ 0 w 82472"/>
              <a:gd name="connsiteY3" fmla="*/ 1080292 h 1179250"/>
              <a:gd name="connsiteX4" fmla="*/ 8247 w 82472"/>
              <a:gd name="connsiteY4" fmla="*/ 1179250 h 117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72" h="1179250">
                <a:moveTo>
                  <a:pt x="82472" y="0"/>
                </a:moveTo>
                <a:lnTo>
                  <a:pt x="41236" y="379339"/>
                </a:lnTo>
                <a:lnTo>
                  <a:pt x="8247" y="700953"/>
                </a:lnTo>
                <a:lnTo>
                  <a:pt x="0" y="1080292"/>
                </a:lnTo>
                <a:lnTo>
                  <a:pt x="8247" y="1179250"/>
                </a:lnTo>
              </a:path>
            </a:pathLst>
          </a:cu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/>
            </a:endParaRPr>
          </a:p>
        </p:txBody>
      </p:sp>
      <p:pic>
        <p:nvPicPr>
          <p:cNvPr id="92166" name="Picture 5"/>
          <p:cNvPicPr>
            <a:picLocks noChangeAspect="1"/>
          </p:cNvPicPr>
          <p:nvPr/>
        </p:nvPicPr>
        <p:blipFill>
          <a:blip r:embed="rId2" cstate="print"/>
          <a:srcRect l="32875" t="66388" r="58725" b="22414"/>
          <a:stretch>
            <a:fillRect/>
          </a:stretch>
        </p:blipFill>
        <p:spPr bwMode="auto">
          <a:xfrm>
            <a:off x="6858000" y="41910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6851650" y="4191000"/>
            <a:ext cx="1138238" cy="1336675"/>
          </a:xfrm>
          <a:custGeom>
            <a:avLst/>
            <a:gdLst>
              <a:gd name="connsiteX0" fmla="*/ 1138104 w 1138104"/>
              <a:gd name="connsiteY0" fmla="*/ 0 h 1335934"/>
              <a:gd name="connsiteX1" fmla="*/ 1088621 w 1138104"/>
              <a:gd name="connsiteY1" fmla="*/ 511283 h 1335934"/>
              <a:gd name="connsiteX2" fmla="*/ 1039138 w 1138104"/>
              <a:gd name="connsiteY2" fmla="*/ 865883 h 1335934"/>
              <a:gd name="connsiteX3" fmla="*/ 1030891 w 1138104"/>
              <a:gd name="connsiteY3" fmla="*/ 1030813 h 1335934"/>
              <a:gd name="connsiteX4" fmla="*/ 1055632 w 1138104"/>
              <a:gd name="connsiteY4" fmla="*/ 1212236 h 1335934"/>
              <a:gd name="connsiteX5" fmla="*/ 791724 w 1138104"/>
              <a:gd name="connsiteY5" fmla="*/ 1319441 h 1335934"/>
              <a:gd name="connsiteX6" fmla="*/ 420604 w 1138104"/>
              <a:gd name="connsiteY6" fmla="*/ 1335934 h 1335934"/>
              <a:gd name="connsiteX7" fmla="*/ 0 w 1138104"/>
              <a:gd name="connsiteY7" fmla="*/ 1327688 h 1335934"/>
              <a:gd name="connsiteX8" fmla="*/ 8248 w 1138104"/>
              <a:gd name="connsiteY8" fmla="*/ 0 h 1335934"/>
              <a:gd name="connsiteX9" fmla="*/ 1138104 w 1138104"/>
              <a:gd name="connsiteY9" fmla="*/ 0 h 133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8104" h="1335934">
                <a:moveTo>
                  <a:pt x="1138104" y="0"/>
                </a:moveTo>
                <a:lnTo>
                  <a:pt x="1088621" y="511283"/>
                </a:lnTo>
                <a:lnTo>
                  <a:pt x="1039138" y="865883"/>
                </a:lnTo>
                <a:lnTo>
                  <a:pt x="1030891" y="1030813"/>
                </a:lnTo>
                <a:lnTo>
                  <a:pt x="1055632" y="1212236"/>
                </a:lnTo>
                <a:lnTo>
                  <a:pt x="791724" y="1319441"/>
                </a:lnTo>
                <a:lnTo>
                  <a:pt x="420604" y="1335934"/>
                </a:lnTo>
                <a:lnTo>
                  <a:pt x="0" y="1327688"/>
                </a:lnTo>
                <a:cubicBezTo>
                  <a:pt x="2749" y="885125"/>
                  <a:pt x="5499" y="442563"/>
                  <a:pt x="8248" y="0"/>
                </a:cubicBezTo>
                <a:lnTo>
                  <a:pt x="113810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9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Computer Vision - A Modern Approach</a:t>
            </a:r>
          </a:p>
          <a:p>
            <a:r>
              <a:rPr lang="en-GB"/>
              <a:t>Set:  Segmentation</a:t>
            </a:r>
          </a:p>
          <a:p>
            <a:r>
              <a:rPr lang="en-GB"/>
              <a:t>Slides by D.A. Forsyth</a:t>
            </a:r>
            <a:endParaRPr lang="en-US"/>
          </a:p>
          <a:p>
            <a:endParaRPr lang="en-US" sz="1400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Technique:  Background Subtraction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 dirty="0"/>
              <a:t>If we know what the background looks like, it is easy to identify </a:t>
            </a:r>
            <a:r>
              <a:rPr lang="ja-JP" altLang="en-US" sz="2000" dirty="0">
                <a:ea typeface="Calibri"/>
              </a:rPr>
              <a:t>“</a:t>
            </a:r>
            <a:r>
              <a:rPr lang="en-US" sz="2000" dirty="0"/>
              <a:t>interesting bits</a:t>
            </a:r>
            <a:r>
              <a:rPr lang="ja-JP" altLang="en-US" sz="2000" dirty="0" smtClean="0">
                <a:ea typeface="Calibri"/>
              </a:rPr>
              <a:t>”</a:t>
            </a:r>
            <a:endParaRPr lang="es-ES_tradnl" altLang="ja-JP" sz="2000" dirty="0" smtClean="0">
              <a:ea typeface="Calibri"/>
            </a:endParaRPr>
          </a:p>
          <a:p>
            <a:endParaRPr lang="en-US" sz="2000" dirty="0"/>
          </a:p>
          <a:p>
            <a:r>
              <a:rPr lang="en-US" sz="2000" u="sng" dirty="0" smtClean="0"/>
              <a:t>Applications</a:t>
            </a:r>
          </a:p>
          <a:p>
            <a:endParaRPr lang="en-US" sz="2000" dirty="0"/>
          </a:p>
          <a:p>
            <a:pPr lvl="1"/>
            <a:r>
              <a:rPr lang="en-US" sz="1800" dirty="0"/>
              <a:t>Person in an </a:t>
            </a:r>
            <a:r>
              <a:rPr lang="en-US" sz="1800" dirty="0" smtClean="0"/>
              <a:t>office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Tracking cars on a road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Surveillance, etc.</a:t>
            </a:r>
            <a:endParaRPr lang="en-US" sz="1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12" y="4419599"/>
            <a:ext cx="4168588" cy="217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Marcador de contenido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030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Computer Vision - A Modern Approach</a:t>
            </a:r>
          </a:p>
          <a:p>
            <a:r>
              <a:rPr lang="en-GB"/>
              <a:t>Set:  Segmentation</a:t>
            </a:r>
          </a:p>
          <a:p>
            <a:r>
              <a:rPr lang="en-GB"/>
              <a:t>Slides by D.A. Forsyth</a:t>
            </a:r>
            <a:endParaRPr lang="en-US"/>
          </a:p>
          <a:p>
            <a:endParaRPr lang="en-US" sz="1400"/>
          </a:p>
        </p:txBody>
      </p:sp>
      <p:pic>
        <p:nvPicPr>
          <p:cNvPr id="430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888" y="4267200"/>
            <a:ext cx="3505200" cy="1815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4533253" y="6295494"/>
            <a:ext cx="192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Background image</a:t>
            </a:r>
            <a:endParaRPr lang="en-US" dirty="0">
              <a:latin typeface="Calibri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858000" y="6259292"/>
            <a:ext cx="1922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Foreground object</a:t>
            </a:r>
            <a:endParaRPr lang="en-US" dirty="0">
              <a:latin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/>
              </a:rPr>
              <a:t>Technique:  Background Subtraction</a:t>
            </a:r>
            <a:endParaRPr lang="en-US" dirty="0">
              <a:latin typeface="Calibri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04696"/>
            <a:ext cx="3945751" cy="206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381000" y="1504696"/>
            <a:ext cx="35814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Approach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Apply a median filter along the temporal axis to estimate the background image (BI)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>
                <a:solidFill>
                  <a:srgbClr val="00B0F0"/>
                </a:solidFill>
              </a:rPr>
              <a:t>Subtract BI from the current frame</a:t>
            </a:r>
          </a:p>
          <a:p>
            <a:pPr lvl="1"/>
            <a:endParaRPr lang="en-US" sz="1600" dirty="0" smtClean="0">
              <a:solidFill>
                <a:srgbClr val="00B0F0"/>
              </a:solidFill>
            </a:endParaRPr>
          </a:p>
          <a:p>
            <a:pPr lvl="1"/>
            <a:r>
              <a:rPr lang="en-US" sz="1600" dirty="0" smtClean="0">
                <a:solidFill>
                  <a:srgbClr val="00B0F0"/>
                </a:solidFill>
              </a:rPr>
              <a:t>Large absolute values are interesting pixels</a:t>
            </a:r>
          </a:p>
          <a:p>
            <a:pPr lvl="1"/>
            <a:endParaRPr lang="en-US" sz="1800" dirty="0">
              <a:solidFill>
                <a:srgbClr val="00B0F0"/>
              </a:solidFill>
            </a:endParaRPr>
          </a:p>
          <a:p>
            <a:r>
              <a:rPr lang="en-US" sz="2200" dirty="0" smtClean="0">
                <a:solidFill>
                  <a:schemeClr val="tx2"/>
                </a:solidFill>
              </a:rPr>
              <a:t>Pros:</a:t>
            </a:r>
          </a:p>
          <a:p>
            <a:pPr lvl="1"/>
            <a:r>
              <a:rPr lang="en-US" dirty="0" smtClean="0"/>
              <a:t>Simple and fast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Cons:</a:t>
            </a:r>
          </a:p>
          <a:p>
            <a:pPr lvl="1"/>
            <a:r>
              <a:rPr lang="en-US" dirty="0" smtClean="0"/>
              <a:t>Needs many images</a:t>
            </a:r>
          </a:p>
          <a:p>
            <a:pPr lvl="1"/>
            <a:r>
              <a:rPr lang="en-US" dirty="0" smtClean="0"/>
              <a:t>Needs static background</a:t>
            </a:r>
          </a:p>
          <a:p>
            <a:pPr lvl="1"/>
            <a:r>
              <a:rPr lang="en-US" dirty="0" smtClean="0"/>
              <a:t>Noisy segmentation</a:t>
            </a:r>
            <a:endParaRPr lang="en-U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4800600" y="4084559"/>
            <a:ext cx="1266105" cy="2144492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Rectángulo redondeado 11"/>
          <p:cNvSpPr/>
          <p:nvPr/>
        </p:nvSpPr>
        <p:spPr>
          <a:xfrm>
            <a:off x="6120493" y="4096871"/>
            <a:ext cx="2397258" cy="214449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706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From edges to contours (index)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Human grouping &amp; Gestalt principles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>
                <a:ea typeface="Calibri"/>
                <a:cs typeface="Calibri"/>
              </a:rPr>
              <a:t>Segmentation</a:t>
            </a: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 smtClean="0">
                <a:ea typeface="Calibri"/>
                <a:cs typeface="Calibri"/>
              </a:rPr>
              <a:t> Background subtraction</a:t>
            </a:r>
          </a:p>
          <a:p>
            <a:pPr lvl="1"/>
            <a:endParaRPr lang="en-US" dirty="0" smtClean="0">
              <a:ea typeface="Calibri"/>
              <a:cs typeface="Calibri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Image pixels clustering (bottom-up segmentation)</a:t>
            </a:r>
          </a:p>
          <a:p>
            <a:pPr lvl="2"/>
            <a:r>
              <a:rPr lang="en-US" dirty="0" smtClean="0"/>
              <a:t>Agglomerative clustering or partition</a:t>
            </a:r>
          </a:p>
          <a:p>
            <a:pPr lvl="2"/>
            <a:r>
              <a:rPr lang="en-US" dirty="0" smtClean="0"/>
              <a:t>K-means</a:t>
            </a:r>
          </a:p>
          <a:p>
            <a:pPr lvl="2"/>
            <a:r>
              <a:rPr lang="en-US" dirty="0" smtClean="0"/>
              <a:t>Mean-shift</a:t>
            </a:r>
          </a:p>
        </p:txBody>
      </p:sp>
      <p:pic>
        <p:nvPicPr>
          <p:cNvPr id="92164" name="Picture 3"/>
          <p:cNvPicPr>
            <a:picLocks noChangeAspect="1"/>
          </p:cNvPicPr>
          <p:nvPr/>
        </p:nvPicPr>
        <p:blipFill>
          <a:blip r:embed="rId2" cstate="print"/>
          <a:srcRect l="32875" t="66388" r="58725" b="22414"/>
          <a:stretch>
            <a:fillRect/>
          </a:stretch>
        </p:blipFill>
        <p:spPr bwMode="auto">
          <a:xfrm>
            <a:off x="6858000" y="17526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7899400" y="1751013"/>
            <a:ext cx="82550" cy="1177925"/>
          </a:xfrm>
          <a:custGeom>
            <a:avLst/>
            <a:gdLst>
              <a:gd name="connsiteX0" fmla="*/ 82472 w 82472"/>
              <a:gd name="connsiteY0" fmla="*/ 0 h 1179250"/>
              <a:gd name="connsiteX1" fmla="*/ 41236 w 82472"/>
              <a:gd name="connsiteY1" fmla="*/ 379339 h 1179250"/>
              <a:gd name="connsiteX2" fmla="*/ 8247 w 82472"/>
              <a:gd name="connsiteY2" fmla="*/ 700953 h 1179250"/>
              <a:gd name="connsiteX3" fmla="*/ 0 w 82472"/>
              <a:gd name="connsiteY3" fmla="*/ 1080292 h 1179250"/>
              <a:gd name="connsiteX4" fmla="*/ 8247 w 82472"/>
              <a:gd name="connsiteY4" fmla="*/ 1179250 h 117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72" h="1179250">
                <a:moveTo>
                  <a:pt x="82472" y="0"/>
                </a:moveTo>
                <a:lnTo>
                  <a:pt x="41236" y="379339"/>
                </a:lnTo>
                <a:lnTo>
                  <a:pt x="8247" y="700953"/>
                </a:lnTo>
                <a:lnTo>
                  <a:pt x="0" y="1080292"/>
                </a:lnTo>
                <a:lnTo>
                  <a:pt x="8247" y="1179250"/>
                </a:lnTo>
              </a:path>
            </a:pathLst>
          </a:cu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/>
            </a:endParaRPr>
          </a:p>
        </p:txBody>
      </p:sp>
      <p:pic>
        <p:nvPicPr>
          <p:cNvPr id="92166" name="Picture 5"/>
          <p:cNvPicPr>
            <a:picLocks noChangeAspect="1"/>
          </p:cNvPicPr>
          <p:nvPr/>
        </p:nvPicPr>
        <p:blipFill>
          <a:blip r:embed="rId2" cstate="print"/>
          <a:srcRect l="32875" t="66388" r="58725" b="22414"/>
          <a:stretch>
            <a:fillRect/>
          </a:stretch>
        </p:blipFill>
        <p:spPr bwMode="auto">
          <a:xfrm>
            <a:off x="6858000" y="41910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6851650" y="4191000"/>
            <a:ext cx="1138238" cy="1336675"/>
          </a:xfrm>
          <a:custGeom>
            <a:avLst/>
            <a:gdLst>
              <a:gd name="connsiteX0" fmla="*/ 1138104 w 1138104"/>
              <a:gd name="connsiteY0" fmla="*/ 0 h 1335934"/>
              <a:gd name="connsiteX1" fmla="*/ 1088621 w 1138104"/>
              <a:gd name="connsiteY1" fmla="*/ 511283 h 1335934"/>
              <a:gd name="connsiteX2" fmla="*/ 1039138 w 1138104"/>
              <a:gd name="connsiteY2" fmla="*/ 865883 h 1335934"/>
              <a:gd name="connsiteX3" fmla="*/ 1030891 w 1138104"/>
              <a:gd name="connsiteY3" fmla="*/ 1030813 h 1335934"/>
              <a:gd name="connsiteX4" fmla="*/ 1055632 w 1138104"/>
              <a:gd name="connsiteY4" fmla="*/ 1212236 h 1335934"/>
              <a:gd name="connsiteX5" fmla="*/ 791724 w 1138104"/>
              <a:gd name="connsiteY5" fmla="*/ 1319441 h 1335934"/>
              <a:gd name="connsiteX6" fmla="*/ 420604 w 1138104"/>
              <a:gd name="connsiteY6" fmla="*/ 1335934 h 1335934"/>
              <a:gd name="connsiteX7" fmla="*/ 0 w 1138104"/>
              <a:gd name="connsiteY7" fmla="*/ 1327688 h 1335934"/>
              <a:gd name="connsiteX8" fmla="*/ 8248 w 1138104"/>
              <a:gd name="connsiteY8" fmla="*/ 0 h 1335934"/>
              <a:gd name="connsiteX9" fmla="*/ 1138104 w 1138104"/>
              <a:gd name="connsiteY9" fmla="*/ 0 h 133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8104" h="1335934">
                <a:moveTo>
                  <a:pt x="1138104" y="0"/>
                </a:moveTo>
                <a:lnTo>
                  <a:pt x="1088621" y="511283"/>
                </a:lnTo>
                <a:lnTo>
                  <a:pt x="1039138" y="865883"/>
                </a:lnTo>
                <a:lnTo>
                  <a:pt x="1030891" y="1030813"/>
                </a:lnTo>
                <a:lnTo>
                  <a:pt x="1055632" y="1212236"/>
                </a:lnTo>
                <a:lnTo>
                  <a:pt x="791724" y="1319441"/>
                </a:lnTo>
                <a:lnTo>
                  <a:pt x="420604" y="1335934"/>
                </a:lnTo>
                <a:lnTo>
                  <a:pt x="0" y="1327688"/>
                </a:lnTo>
                <a:cubicBezTo>
                  <a:pt x="2749" y="885125"/>
                  <a:pt x="5499" y="442563"/>
                  <a:pt x="8248" y="0"/>
                </a:cubicBezTo>
                <a:lnTo>
                  <a:pt x="113810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90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429000" y="128016"/>
            <a:ext cx="4119282" cy="329184"/>
          </a:xfrm>
        </p:spPr>
        <p:txBody>
          <a:bodyPr/>
          <a:lstStyle/>
          <a:p>
            <a:r>
              <a:rPr lang="en-GB" dirty="0"/>
              <a:t>Computer Vision - A Modern Approach</a:t>
            </a:r>
          </a:p>
          <a:p>
            <a:r>
              <a:rPr lang="en-GB" dirty="0"/>
              <a:t>Set:  </a:t>
            </a:r>
            <a:r>
              <a:rPr lang="en-GB" dirty="0" smtClean="0"/>
              <a:t>Segmentation, Slides </a:t>
            </a:r>
            <a:r>
              <a:rPr lang="en-GB" dirty="0"/>
              <a:t>by D.A. Forsyth</a:t>
            </a:r>
            <a:endParaRPr lang="en-US" dirty="0"/>
          </a:p>
          <a:p>
            <a:endParaRPr lang="en-US" sz="1400" dirty="0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vs. fitting</a:t>
            </a:r>
            <a:endParaRPr lang="en-US" dirty="0"/>
          </a:p>
        </p:txBody>
      </p:sp>
      <p:sp>
        <p:nvSpPr>
          <p:cNvPr id="3543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584960"/>
            <a:ext cx="9220200" cy="5425440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Fitting</a:t>
            </a:r>
            <a:r>
              <a:rPr lang="en-US" sz="2000" dirty="0" smtClean="0"/>
              <a:t>: Top </a:t>
            </a:r>
            <a:r>
              <a:rPr lang="en-US" sz="2000" dirty="0"/>
              <a:t>down segmentation</a:t>
            </a:r>
          </a:p>
          <a:p>
            <a:endParaRPr lang="en-US" sz="2000" dirty="0"/>
          </a:p>
          <a:p>
            <a:pPr lvl="1"/>
            <a:r>
              <a:rPr lang="en-US" sz="1800" dirty="0"/>
              <a:t>tokens belong together because they lie on the same </a:t>
            </a:r>
            <a:r>
              <a:rPr lang="en-US" sz="1800" dirty="0" smtClean="0"/>
              <a:t>object</a:t>
            </a:r>
          </a:p>
          <a:p>
            <a:pPr lvl="1"/>
            <a:r>
              <a:rPr lang="en-US" sz="1800" dirty="0"/>
              <a:t>Issues</a:t>
            </a:r>
          </a:p>
          <a:p>
            <a:pPr lvl="2"/>
            <a:r>
              <a:rPr lang="en-US" sz="1400" dirty="0"/>
              <a:t>which model?</a:t>
            </a:r>
          </a:p>
          <a:p>
            <a:pPr lvl="2"/>
            <a:r>
              <a:rPr lang="en-US" sz="1400" dirty="0"/>
              <a:t>which token goes to which element?</a:t>
            </a:r>
          </a:p>
          <a:p>
            <a:pPr lvl="2"/>
            <a:r>
              <a:rPr lang="en-US" sz="1400" dirty="0"/>
              <a:t>how many elements in the model</a:t>
            </a:r>
            <a:r>
              <a:rPr lang="en-US" sz="1400" dirty="0" smtClean="0"/>
              <a:t>?</a:t>
            </a:r>
            <a:endParaRPr lang="en-US" sz="1800" dirty="0"/>
          </a:p>
          <a:p>
            <a:endParaRPr lang="en-US" sz="2000" dirty="0" smtClean="0"/>
          </a:p>
          <a:p>
            <a:r>
              <a:rPr lang="en-US" sz="2000" b="1" dirty="0" smtClean="0"/>
              <a:t>Grouping/Clustering</a:t>
            </a:r>
            <a:r>
              <a:rPr lang="en-US" sz="2000" dirty="0" smtClean="0"/>
              <a:t>: Bottom </a:t>
            </a:r>
            <a:r>
              <a:rPr lang="en-US" sz="2000" dirty="0"/>
              <a:t>up segmentation</a:t>
            </a:r>
          </a:p>
          <a:p>
            <a:pPr lvl="1"/>
            <a:r>
              <a:rPr lang="en-US" sz="1800" dirty="0"/>
              <a:t>tokens belong together because they are locally </a:t>
            </a:r>
            <a:r>
              <a:rPr lang="en-US" sz="1800" dirty="0" smtClean="0"/>
              <a:t>coherent</a:t>
            </a:r>
          </a:p>
          <a:p>
            <a:pPr lvl="1"/>
            <a:endParaRPr lang="en-US" sz="1800" dirty="0"/>
          </a:p>
          <a:p>
            <a:r>
              <a:rPr lang="en-US" sz="2000" dirty="0"/>
              <a:t>These two are not mutually </a:t>
            </a:r>
            <a:r>
              <a:rPr lang="en-US" sz="2000" dirty="0" smtClean="0"/>
              <a:t>exclusive!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i="1" dirty="0" smtClean="0"/>
              <a:t>Exercise</a:t>
            </a:r>
            <a:r>
              <a:rPr lang="en-US" sz="2000" dirty="0" smtClean="0"/>
              <a:t>: Given the images, in which image which approach is more suitable?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86400"/>
            <a:ext cx="1778000" cy="95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486400"/>
            <a:ext cx="1778000" cy="95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 descr="omega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5464914"/>
            <a:ext cx="1274546" cy="955909"/>
          </a:xfrm>
          <a:prstGeom prst="rect">
            <a:avLst/>
          </a:prstGeom>
        </p:spPr>
      </p:pic>
      <p:pic>
        <p:nvPicPr>
          <p:cNvPr id="10" name="Imagen 9" descr="Screen shot 2011-07-04 at 11.23.05 AM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30"/>
          <a:stretch/>
        </p:blipFill>
        <p:spPr>
          <a:xfrm>
            <a:off x="6905689" y="5464885"/>
            <a:ext cx="782327" cy="9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7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Clustering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b="1" dirty="0">
                <a:latin typeface="Calibri" charset="0"/>
              </a:rPr>
              <a:t>Key Challenges</a:t>
            </a:r>
            <a:r>
              <a:rPr lang="en-US" dirty="0">
                <a:latin typeface="Calibri" charset="0"/>
              </a:rPr>
              <a:t>: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2000" dirty="0">
                <a:latin typeface="Calibri" charset="0"/>
              </a:rPr>
              <a:t>1) What </a:t>
            </a:r>
            <a:r>
              <a:rPr lang="en-US" sz="2000" dirty="0" smtClean="0">
                <a:latin typeface="Calibri" charset="0"/>
              </a:rPr>
              <a:t>does make </a:t>
            </a:r>
            <a:r>
              <a:rPr lang="en-US" sz="2000" dirty="0">
                <a:latin typeface="Calibri" charset="0"/>
              </a:rPr>
              <a:t>two points/images/patches </a:t>
            </a:r>
            <a:r>
              <a:rPr lang="en-US" sz="2000" dirty="0" smtClean="0">
                <a:latin typeface="Calibri" charset="0"/>
              </a:rPr>
              <a:t>similar?</a:t>
            </a:r>
          </a:p>
          <a:p>
            <a:pPr>
              <a:buFont typeface="Arial" charset="0"/>
              <a:buNone/>
            </a:pPr>
            <a:r>
              <a:rPr lang="en-US" sz="2000" dirty="0" smtClean="0">
                <a:latin typeface="Calibri" charset="0"/>
              </a:rPr>
              <a:t>	2) How do we compute an overall grouping from pairwise similarities? </a:t>
            </a:r>
            <a:endParaRPr lang="en-US" sz="2000" dirty="0">
              <a:latin typeface="Calibri" charset="0"/>
            </a:endParaRPr>
          </a:p>
        </p:txBody>
      </p:sp>
      <p:sp>
        <p:nvSpPr>
          <p:cNvPr id="38916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19738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A6A6A6"/>
                </a:solidFill>
                <a:latin typeface="Calibri"/>
                <a:ea typeface="Calibri"/>
              </a:rPr>
              <a:t>Slide: Derek </a:t>
            </a:r>
            <a:r>
              <a:rPr lang="en-US" sz="1800" dirty="0" err="1">
                <a:solidFill>
                  <a:srgbClr val="A6A6A6"/>
                </a:solidFill>
                <a:latin typeface="Calibri"/>
                <a:ea typeface="Calibri"/>
              </a:rPr>
              <a:t>Hoiem</a:t>
            </a:r>
            <a:endParaRPr lang="en-US" sz="1800" dirty="0">
              <a:solidFill>
                <a:srgbClr val="A6A6A6"/>
              </a:solidFill>
              <a:latin typeface="Calibri"/>
              <a:ea typeface="Calibri"/>
            </a:endParaRPr>
          </a:p>
        </p:txBody>
      </p:sp>
      <p:pic>
        <p:nvPicPr>
          <p:cNvPr id="5" name="Imagen 4" descr="Screen Shot 2014-10-14 at 23.29.1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200400"/>
            <a:ext cx="4545106" cy="26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2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Issues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How do we decide that two pixels are likely to belong to the same object?</a:t>
            </a:r>
          </a:p>
          <a:p>
            <a:endParaRPr lang="en-US" dirty="0" smtClean="0">
              <a:ea typeface="Calibri"/>
              <a:cs typeface="Calibri"/>
            </a:endParaRPr>
          </a:p>
          <a:p>
            <a:endParaRPr lang="en-US" dirty="0" smtClean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 smtClean="0">
              <a:ea typeface="Calibri"/>
              <a:cs typeface="Calibri"/>
            </a:endParaRPr>
          </a:p>
          <a:p>
            <a:endParaRPr lang="en-US" dirty="0" smtClean="0">
              <a:ea typeface="Calibri"/>
              <a:cs typeface="Calibri"/>
            </a:endParaRPr>
          </a:p>
          <a:p>
            <a:endParaRPr lang="en-US" dirty="0" smtClean="0">
              <a:ea typeface="Calibri"/>
              <a:cs typeface="Calibri"/>
            </a:endParaRPr>
          </a:p>
          <a:p>
            <a:endParaRPr lang="en-US" dirty="0" smtClean="0">
              <a:ea typeface="Calibri"/>
              <a:cs typeface="Calibri"/>
            </a:endParaRPr>
          </a:p>
          <a:p>
            <a:r>
              <a:rPr lang="en-US" dirty="0" smtClean="0">
                <a:ea typeface="Calibri"/>
                <a:cs typeface="Calibri"/>
              </a:rPr>
              <a:t>How many regions are there?</a:t>
            </a:r>
          </a:p>
        </p:txBody>
      </p:sp>
      <p:grpSp>
        <p:nvGrpSpPr>
          <p:cNvPr id="134148" name="Group 7"/>
          <p:cNvGrpSpPr>
            <a:grpSpLocks/>
          </p:cNvGrpSpPr>
          <p:nvPr/>
        </p:nvGrpSpPr>
        <p:grpSpPr bwMode="auto">
          <a:xfrm>
            <a:off x="457200" y="3200400"/>
            <a:ext cx="2336800" cy="1828800"/>
            <a:chOff x="609600" y="3276600"/>
            <a:chExt cx="3505200" cy="2743200"/>
          </a:xfrm>
        </p:grpSpPr>
        <p:sp>
          <p:nvSpPr>
            <p:cNvPr id="4" name="Rectangle 3"/>
            <p:cNvSpPr/>
            <p:nvPr/>
          </p:nvSpPr>
          <p:spPr>
            <a:xfrm>
              <a:off x="609600" y="3276600"/>
              <a:ext cx="3505200" cy="27432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209800" y="3733800"/>
              <a:ext cx="1459707" cy="1143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34150" name="Group 9"/>
          <p:cNvGrpSpPr>
            <a:grpSpLocks/>
          </p:cNvGrpSpPr>
          <p:nvPr/>
        </p:nvGrpSpPr>
        <p:grpSpPr bwMode="auto">
          <a:xfrm>
            <a:off x="3048000" y="3200400"/>
            <a:ext cx="2336800" cy="1828800"/>
            <a:chOff x="609600" y="3276600"/>
            <a:chExt cx="3505200" cy="2743200"/>
          </a:xfrm>
        </p:grpSpPr>
        <p:sp>
          <p:nvSpPr>
            <p:cNvPr id="11" name="Rectangle 10"/>
            <p:cNvSpPr/>
            <p:nvPr/>
          </p:nvSpPr>
          <p:spPr>
            <a:xfrm>
              <a:off x="609600" y="3276600"/>
              <a:ext cx="3505200" cy="27432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3733800"/>
              <a:ext cx="1459707" cy="1143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276600" y="4495800"/>
            <a:ext cx="533400" cy="381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54198" t="12919" r="6628" b="9682"/>
          <a:stretch/>
        </p:blipFill>
        <p:spPr bwMode="auto">
          <a:xfrm>
            <a:off x="5595471" y="3200400"/>
            <a:ext cx="342881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uadroTexto 15"/>
          <p:cNvSpPr txBox="1"/>
          <p:nvPr/>
        </p:nvSpPr>
        <p:spPr>
          <a:xfrm>
            <a:off x="1143000" y="6096000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smtClean="0"/>
              <a:t>Is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histogram</a:t>
            </a:r>
            <a:r>
              <a:rPr lang="ca-ES" dirty="0" smtClean="0"/>
              <a:t> </a:t>
            </a:r>
            <a:r>
              <a:rPr lang="ca-ES" dirty="0" err="1" smtClean="0"/>
              <a:t>enough</a:t>
            </a:r>
            <a:r>
              <a:rPr lang="ca-ES" dirty="0" smtClean="0"/>
              <a:t> to </a:t>
            </a:r>
            <a:r>
              <a:rPr lang="ca-ES" dirty="0" err="1" smtClean="0"/>
              <a:t>separate</a:t>
            </a:r>
            <a:r>
              <a:rPr lang="ca-ES" dirty="0" smtClean="0"/>
              <a:t> </a:t>
            </a:r>
            <a:r>
              <a:rPr lang="ca-ES" dirty="0" err="1" smtClean="0"/>
              <a:t>image</a:t>
            </a:r>
            <a:r>
              <a:rPr lang="ca-ES" dirty="0" smtClean="0"/>
              <a:t> </a:t>
            </a:r>
            <a:r>
              <a:rPr lang="ca-ES" dirty="0" err="1" smtClean="0"/>
              <a:t>objects</a:t>
            </a:r>
            <a:r>
              <a:rPr lang="ca-ES" dirty="0" smtClean="0"/>
              <a:t>?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0510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 smtClean="0"/>
              <a:t>Feature space for clustering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7" name="Imagen 6" descr="Screen Shot 2014-10-14 at 23.35.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3"/>
          <a:stretch/>
        </p:blipFill>
        <p:spPr>
          <a:xfrm>
            <a:off x="38276" y="990600"/>
            <a:ext cx="906744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Feature space for </a:t>
            </a:r>
            <a:r>
              <a:rPr lang="en-US" sz="3600" dirty="0" smtClean="0"/>
              <a:t>clustering: i</a:t>
            </a:r>
            <a:r>
              <a:rPr lang="en-US" sz="3600" dirty="0" smtClean="0">
                <a:ea typeface="Calibri"/>
                <a:cs typeface="Calibri"/>
              </a:rPr>
              <a:t>ncluding spatial relationships</a:t>
            </a:r>
          </a:p>
        </p:txBody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358685"/>
            <a:ext cx="8458200" cy="2667000"/>
          </a:xfrm>
        </p:spPr>
        <p:txBody>
          <a:bodyPr/>
          <a:lstStyle/>
          <a:p>
            <a:pPr marL="514350" indent="-514350" eaLnBrk="1" hangingPunct="1">
              <a:buFontTx/>
              <a:buNone/>
            </a:pPr>
            <a:r>
              <a:rPr lang="en-US" sz="2800" dirty="0" smtClean="0">
                <a:ea typeface="Calibri"/>
                <a:cs typeface="Calibri"/>
              </a:rPr>
              <a:t>Augment data to be clustered with spatial coordinates.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5943600" y="5176275"/>
            <a:ext cx="2743200" cy="1170921"/>
            <a:chOff x="1308518" y="3388659"/>
            <a:chExt cx="4330283" cy="1744662"/>
          </a:xfrm>
        </p:grpSpPr>
        <p:graphicFrame>
          <p:nvGraphicFramePr>
            <p:cNvPr id="14643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3375605"/>
                </p:ext>
              </p:extLst>
            </p:nvPr>
          </p:nvGraphicFramePr>
          <p:xfrm>
            <a:off x="1308518" y="3388659"/>
            <a:ext cx="1246188" cy="1744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422" name="Ecuación" r:id="rId4" imgW="507960" imgH="711000" progId="Equation.3">
                    <p:embed/>
                  </p:oleObj>
                </mc:Choice>
                <mc:Fallback>
                  <p:oleObj name="Ecuación" r:id="rId4" imgW="507960" imgH="71100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8518" y="3388659"/>
                          <a:ext cx="1246188" cy="17446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437" name="Text Box 5"/>
            <p:cNvSpPr txBox="1">
              <a:spLocks noChangeArrowheads="1"/>
            </p:cNvSpPr>
            <p:nvPr/>
          </p:nvSpPr>
          <p:spPr bwMode="auto">
            <a:xfrm>
              <a:off x="2494195" y="3515378"/>
              <a:ext cx="3144606" cy="504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600" dirty="0" smtClean="0">
                  <a:solidFill>
                    <a:schemeClr val="accent2"/>
                  </a:solidFill>
                  <a:latin typeface="Calibri"/>
                </a:rPr>
                <a:t>Intensity coordinates</a:t>
              </a:r>
              <a:endParaRPr lang="en-US" sz="160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146438" name="Text Box 6"/>
            <p:cNvSpPr txBox="1">
              <a:spLocks noChangeArrowheads="1"/>
            </p:cNvSpPr>
            <p:nvPr/>
          </p:nvSpPr>
          <p:spPr bwMode="auto">
            <a:xfrm>
              <a:off x="2638039" y="4358669"/>
              <a:ext cx="2790046" cy="504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600" dirty="0">
                  <a:solidFill>
                    <a:schemeClr val="accent2"/>
                  </a:solidFill>
                  <a:latin typeface="Calibri"/>
                </a:rPr>
                <a:t>S</a:t>
              </a:r>
              <a:r>
                <a:rPr lang="en-US" sz="1600" dirty="0" smtClean="0">
                  <a:solidFill>
                    <a:schemeClr val="accent2"/>
                  </a:solidFill>
                  <a:latin typeface="Calibri"/>
                </a:rPr>
                <a:t>patial </a:t>
              </a:r>
              <a:r>
                <a:rPr lang="en-US" sz="1600" dirty="0">
                  <a:solidFill>
                    <a:schemeClr val="accent2"/>
                  </a:solidFill>
                  <a:latin typeface="Calibri"/>
                </a:rPr>
                <a:t>coordinates</a:t>
              </a:r>
            </a:p>
          </p:txBody>
        </p:sp>
        <p:sp>
          <p:nvSpPr>
            <p:cNvPr id="146440" name="AutoShape 8"/>
            <p:cNvSpPr>
              <a:spLocks/>
            </p:cNvSpPr>
            <p:nvPr/>
          </p:nvSpPr>
          <p:spPr bwMode="auto">
            <a:xfrm>
              <a:off x="2498676" y="4076700"/>
              <a:ext cx="228600" cy="990600"/>
            </a:xfrm>
            <a:prstGeom prst="rightBrace">
              <a:avLst>
                <a:gd name="adj1" fmla="val 36111"/>
                <a:gd name="adj2" fmla="val 50000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200" dirty="0">
                <a:latin typeface="Calibri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5800" y="3598353"/>
            <a:ext cx="1899558" cy="1530974"/>
            <a:chOff x="3048000" y="3200400"/>
            <a:chExt cx="2336800" cy="1828800"/>
          </a:xfrm>
        </p:grpSpPr>
        <p:grpSp>
          <p:nvGrpSpPr>
            <p:cNvPr id="15" name="Group 9"/>
            <p:cNvGrpSpPr>
              <a:grpSpLocks/>
            </p:cNvGrpSpPr>
            <p:nvPr/>
          </p:nvGrpSpPr>
          <p:grpSpPr bwMode="auto">
            <a:xfrm>
              <a:off x="3048000" y="3200400"/>
              <a:ext cx="2336800" cy="1828800"/>
              <a:chOff x="609600" y="3276600"/>
              <a:chExt cx="3505200" cy="2743200"/>
            </a:xfrm>
          </p:grpSpPr>
          <p:sp>
            <p:nvSpPr>
              <p:cNvPr id="16" name="Rectangle 10"/>
              <p:cNvSpPr/>
              <p:nvPr/>
            </p:nvSpPr>
            <p:spPr>
              <a:xfrm>
                <a:off x="609600" y="3276600"/>
                <a:ext cx="3505200" cy="274320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7" name="Rectangle 11"/>
              <p:cNvSpPr/>
              <p:nvPr/>
            </p:nvSpPr>
            <p:spPr>
              <a:xfrm>
                <a:off x="2209800" y="3733800"/>
                <a:ext cx="1459707" cy="1143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18" name="Rectangle 12"/>
            <p:cNvSpPr/>
            <p:nvPr/>
          </p:nvSpPr>
          <p:spPr>
            <a:xfrm>
              <a:off x="3276600" y="4495800"/>
              <a:ext cx="533400" cy="381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248558" y="2035978"/>
            <a:ext cx="67890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Exercise</a:t>
            </a:r>
            <a:r>
              <a:rPr lang="ca-ES" dirty="0" smtClean="0"/>
              <a:t>: Draw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feature</a:t>
            </a:r>
            <a:r>
              <a:rPr lang="ca-ES" dirty="0" smtClean="0"/>
              <a:t> </a:t>
            </a:r>
            <a:r>
              <a:rPr lang="ca-ES" dirty="0" err="1" smtClean="0"/>
              <a:t>space</a:t>
            </a:r>
            <a:r>
              <a:rPr lang="ca-ES" dirty="0" smtClean="0"/>
              <a:t> for </a:t>
            </a:r>
            <a:r>
              <a:rPr lang="ca-ES" dirty="0" err="1" smtClean="0"/>
              <a:t>clustering</a:t>
            </a:r>
            <a:r>
              <a:rPr lang="ca-ES" dirty="0" smtClean="0"/>
              <a:t> in </a:t>
            </a:r>
          </a:p>
          <a:p>
            <a:pPr marL="342900" indent="-342900">
              <a:buAutoNum type="alphaLcParenR"/>
            </a:pPr>
            <a:r>
              <a:rPr lang="ca-ES" dirty="0" err="1" smtClean="0"/>
              <a:t>Feature</a:t>
            </a:r>
            <a:r>
              <a:rPr lang="ca-ES" dirty="0" smtClean="0"/>
              <a:t> </a:t>
            </a:r>
            <a:r>
              <a:rPr lang="ca-ES" dirty="0" err="1" smtClean="0"/>
              <a:t>space</a:t>
            </a:r>
            <a:r>
              <a:rPr lang="ca-ES" dirty="0" smtClean="0"/>
              <a:t> is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grey</a:t>
            </a:r>
            <a:r>
              <a:rPr lang="ca-ES" dirty="0" smtClean="0"/>
              <a:t> </a:t>
            </a:r>
            <a:r>
              <a:rPr lang="ca-ES" dirty="0" err="1" smtClean="0"/>
              <a:t>level</a:t>
            </a:r>
            <a:r>
              <a:rPr lang="ca-ES" dirty="0" smtClean="0"/>
              <a:t> </a:t>
            </a:r>
            <a:r>
              <a:rPr lang="ca-ES" dirty="0" err="1" smtClean="0"/>
              <a:t>space</a:t>
            </a:r>
            <a:endParaRPr lang="ca-ES" dirty="0"/>
          </a:p>
          <a:p>
            <a:pPr marL="342900" indent="-342900">
              <a:buAutoNum type="alphaLcParenR"/>
            </a:pPr>
            <a:endParaRPr lang="ca-ES" dirty="0" smtClean="0"/>
          </a:p>
          <a:p>
            <a:pPr marL="342900" indent="-342900">
              <a:buFontTx/>
              <a:buAutoNum type="alphaLcParenR"/>
            </a:pPr>
            <a:r>
              <a:rPr lang="ca-ES" dirty="0" err="1"/>
              <a:t>Feature</a:t>
            </a:r>
            <a:r>
              <a:rPr lang="ca-ES" dirty="0"/>
              <a:t> </a:t>
            </a:r>
            <a:r>
              <a:rPr lang="ca-ES" dirty="0" err="1"/>
              <a:t>space</a:t>
            </a:r>
            <a:r>
              <a:rPr lang="ca-ES" dirty="0"/>
              <a:t> is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grey</a:t>
            </a:r>
            <a:r>
              <a:rPr lang="ca-ES" dirty="0"/>
              <a:t> </a:t>
            </a:r>
            <a:r>
              <a:rPr lang="ca-ES" dirty="0" err="1"/>
              <a:t>level</a:t>
            </a:r>
            <a:r>
              <a:rPr lang="ca-ES" dirty="0"/>
              <a:t> </a:t>
            </a:r>
            <a:r>
              <a:rPr lang="ca-ES" dirty="0" err="1" smtClean="0"/>
              <a:t>space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spatial</a:t>
            </a:r>
            <a:r>
              <a:rPr lang="ca-ES" dirty="0" smtClean="0"/>
              <a:t> </a:t>
            </a:r>
            <a:r>
              <a:rPr lang="ca-ES" dirty="0" err="1" smtClean="0"/>
              <a:t>coordinates</a:t>
            </a:r>
            <a:endParaRPr 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546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space for clustering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609600" y="1447800"/>
          <a:ext cx="7772400" cy="478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55" name="Image" r:id="rId4" imgW="11301587" imgH="6958730" progId="">
                  <p:embed/>
                </p:oleObj>
              </mc:Choice>
              <mc:Fallback>
                <p:oleObj name="Image" r:id="rId4" imgW="11301587" imgH="6958730" progId="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447800"/>
                        <a:ext cx="7772400" cy="478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7267575" y="6477000"/>
            <a:ext cx="1631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400" b="0" dirty="0">
                <a:latin typeface="Calibri"/>
                <a:ea typeface="Calibri"/>
                <a:cs typeface="Calibri"/>
              </a:rPr>
              <a:t>Source: K. </a:t>
            </a:r>
            <a:r>
              <a:rPr lang="en-US" sz="1400" b="0" dirty="0" err="1">
                <a:latin typeface="Calibri"/>
                <a:ea typeface="Calibri"/>
                <a:cs typeface="Calibri"/>
              </a:rPr>
              <a:t>Grauman</a:t>
            </a:r>
            <a:endParaRPr lang="en-US" sz="1400" b="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02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goal </a:t>
            </a:r>
            <a:r>
              <a:rPr lang="en-US" dirty="0"/>
              <a:t>of segmentation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4876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Separate </a:t>
            </a:r>
            <a:r>
              <a:rPr lang="en-US" dirty="0" smtClean="0"/>
              <a:t>the image </a:t>
            </a:r>
            <a:r>
              <a:rPr lang="en-US" dirty="0"/>
              <a:t>into coherent </a:t>
            </a:r>
            <a:r>
              <a:rPr lang="ja-JP" altLang="en-US" dirty="0">
                <a:ea typeface="Calibri"/>
              </a:rPr>
              <a:t>“</a:t>
            </a:r>
            <a:r>
              <a:rPr lang="en-US" dirty="0"/>
              <a:t>objects</a:t>
            </a:r>
            <a:r>
              <a:rPr lang="ja-JP" altLang="en-US" dirty="0" smtClean="0">
                <a:ea typeface="Calibri"/>
              </a:rPr>
              <a:t>”</a:t>
            </a:r>
            <a:endParaRPr lang="es-ES" altLang="ja-JP" dirty="0" smtClean="0">
              <a:ea typeface="Calibri"/>
            </a:endParaRPr>
          </a:p>
          <a:p>
            <a:pPr>
              <a:buFontTx/>
              <a:buChar char="•"/>
            </a:pPr>
            <a:r>
              <a:rPr lang="es-ES" dirty="0" err="1" smtClean="0"/>
              <a:t>How</a:t>
            </a:r>
            <a:r>
              <a:rPr lang="es-ES" dirty="0" smtClean="0"/>
              <a:t>?</a:t>
            </a:r>
            <a:endParaRPr lang="en-US" dirty="0"/>
          </a:p>
          <a:p>
            <a:pPr lvl="1"/>
            <a:r>
              <a:rPr lang="ja-JP" altLang="en-US" dirty="0">
                <a:ea typeface="Calibri"/>
              </a:rPr>
              <a:t>“</a:t>
            </a:r>
            <a:r>
              <a:rPr lang="en-US" dirty="0"/>
              <a:t>Bottom-up</a:t>
            </a:r>
            <a:r>
              <a:rPr lang="ja-JP" altLang="en-US" dirty="0">
                <a:ea typeface="Calibri"/>
              </a:rPr>
              <a:t>”</a:t>
            </a:r>
            <a:r>
              <a:rPr lang="en-US" dirty="0"/>
              <a:t> </a:t>
            </a:r>
            <a:r>
              <a:rPr lang="en-US" dirty="0" smtClean="0"/>
              <a:t>(from pixels to objects), or </a:t>
            </a:r>
          </a:p>
          <a:p>
            <a:pPr lvl="1"/>
            <a:r>
              <a:rPr lang="ja-JP" altLang="en-US" dirty="0" smtClean="0">
                <a:ea typeface="Calibri"/>
              </a:rPr>
              <a:t>“</a:t>
            </a:r>
            <a:r>
              <a:rPr lang="en-US" altLang="ja-JP" dirty="0" smtClean="0">
                <a:ea typeface="Calibri"/>
              </a:rPr>
              <a:t>T</a:t>
            </a:r>
            <a:r>
              <a:rPr lang="en-US" dirty="0" smtClean="0"/>
              <a:t>op</a:t>
            </a:r>
            <a:r>
              <a:rPr lang="en-US" dirty="0"/>
              <a:t>-down</a:t>
            </a:r>
            <a:r>
              <a:rPr lang="ja-JP" altLang="en-US" dirty="0">
                <a:ea typeface="Calibri"/>
              </a:rPr>
              <a:t>”</a:t>
            </a:r>
            <a:r>
              <a:rPr lang="en-US" dirty="0"/>
              <a:t> </a:t>
            </a:r>
            <a:r>
              <a:rPr lang="en-US" dirty="0" smtClean="0"/>
              <a:t>process (from objects of interest to image pixels).</a:t>
            </a:r>
            <a:endParaRPr lang="en-US" dirty="0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609599" y="64389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0" dirty="0">
                <a:latin typeface="Calibri"/>
              </a:rPr>
              <a:t>Berkeley segmentation </a:t>
            </a:r>
            <a:r>
              <a:rPr lang="en-US" sz="1200" b="0" dirty="0" smtClean="0">
                <a:latin typeface="Calibri"/>
              </a:rPr>
              <a:t>database: </a:t>
            </a:r>
            <a:r>
              <a:rPr lang="en-US" sz="1100" b="0" dirty="0" smtClean="0">
                <a:latin typeface="Calibri"/>
                <a:hlinkClick r:id="rId3"/>
              </a:rPr>
              <a:t>http</a:t>
            </a:r>
            <a:r>
              <a:rPr lang="en-US" sz="1100" b="0" dirty="0">
                <a:latin typeface="Calibri"/>
                <a:hlinkClick r:id="rId3"/>
              </a:rPr>
              <a:t>://www.eecs.berkeley.edu/Research/Projects/CS/vision/grouping/segbench/</a:t>
            </a:r>
            <a:endParaRPr lang="en-US" sz="1100" b="0" dirty="0">
              <a:latin typeface="Calibri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67000"/>
            <a:ext cx="1982535" cy="132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28" y="2667594"/>
            <a:ext cx="1986408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28" y="4420194"/>
            <a:ext cx="1986408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28" y="4420194"/>
            <a:ext cx="1986408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2928686" y="3977282"/>
            <a:ext cx="756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800" b="0" dirty="0">
                <a:latin typeface="Calibri"/>
                <a:ea typeface="Calibri"/>
                <a:cs typeface="Calibri"/>
              </a:rPr>
              <a:t>image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4922586" y="3974107"/>
            <a:ext cx="2189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800" b="0" dirty="0">
                <a:latin typeface="Calibri"/>
                <a:ea typeface="Calibri"/>
                <a:cs typeface="Calibri"/>
              </a:rPr>
              <a:t>human segmentation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62000" y="6069568"/>
            <a:ext cx="695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 smtClean="0"/>
              <a:t>What</a:t>
            </a:r>
            <a:r>
              <a:rPr lang="ca-ES" dirty="0" smtClean="0"/>
              <a:t> is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difference</a:t>
            </a:r>
            <a:r>
              <a:rPr lang="ca-ES" dirty="0" smtClean="0"/>
              <a:t> </a:t>
            </a:r>
            <a:r>
              <a:rPr lang="ca-ES" dirty="0" err="1" smtClean="0"/>
              <a:t>between</a:t>
            </a:r>
            <a:r>
              <a:rPr lang="ca-ES" dirty="0" smtClean="0"/>
              <a:t> </a:t>
            </a:r>
            <a:r>
              <a:rPr lang="ca-ES" dirty="0" err="1" smtClean="0"/>
              <a:t>segmentation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edge</a:t>
            </a:r>
            <a:r>
              <a:rPr lang="ca-ES" dirty="0" smtClean="0"/>
              <a:t> </a:t>
            </a:r>
            <a:r>
              <a:rPr lang="ca-ES" dirty="0" err="1" smtClean="0"/>
              <a:t>detection</a:t>
            </a:r>
            <a:r>
              <a:rPr lang="ca-ES" dirty="0" smtClean="0"/>
              <a:t>?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6025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229600" cy="990600"/>
          </a:xfrm>
        </p:spPr>
        <p:txBody>
          <a:bodyPr/>
          <a:lstStyle/>
          <a:p>
            <a:r>
              <a:rPr lang="en-US" dirty="0"/>
              <a:t>Feature space for clustering</a:t>
            </a:r>
          </a:p>
        </p:txBody>
      </p:sp>
      <p:graphicFrame>
        <p:nvGraphicFramePr>
          <p:cNvPr id="2050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609600" y="1257300"/>
          <a:ext cx="7086600" cy="473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79" name="Image" r:id="rId4" imgW="10298413" imgH="6882540" progId="">
                  <p:embed/>
                </p:oleObj>
              </mc:Choice>
              <mc:Fallback>
                <p:oleObj name="Image" r:id="rId4" imgW="10298413" imgH="6882540" progId="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57300"/>
                        <a:ext cx="7086600" cy="473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Text Box 9"/>
          <p:cNvSpPr txBox="1">
            <a:spLocks noChangeArrowheads="1"/>
          </p:cNvSpPr>
          <p:nvPr/>
        </p:nvSpPr>
        <p:spPr bwMode="auto">
          <a:xfrm>
            <a:off x="7267575" y="6477000"/>
            <a:ext cx="1631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400" b="0" dirty="0">
                <a:latin typeface="Calibri"/>
                <a:ea typeface="Calibri"/>
                <a:cs typeface="Calibri"/>
              </a:rPr>
              <a:t>Source: K. </a:t>
            </a:r>
            <a:r>
              <a:rPr lang="en-US" sz="1400" b="0" dirty="0" err="1">
                <a:latin typeface="Calibri"/>
                <a:ea typeface="Calibri"/>
                <a:cs typeface="Calibri"/>
              </a:rPr>
              <a:t>Grauman</a:t>
            </a:r>
            <a:endParaRPr lang="en-US" sz="1400" b="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9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A simple segmentation algorithm</a:t>
            </a:r>
          </a:p>
        </p:txBody>
      </p:sp>
      <p:sp>
        <p:nvSpPr>
          <p:cNvPr id="141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ea typeface="Calibri"/>
                <a:cs typeface="Calibri"/>
              </a:rPr>
              <a:t>Each pixel of the image is described by a vector in the feature space:</a:t>
            </a:r>
          </a:p>
          <a:p>
            <a:pPr>
              <a:buFontTx/>
              <a:buNone/>
            </a:pPr>
            <a:r>
              <a:rPr lang="en-US" sz="2000" dirty="0" smtClean="0">
                <a:ea typeface="Calibri"/>
                <a:cs typeface="Calibri"/>
              </a:rPr>
              <a:t>				z = (</a:t>
            </a:r>
            <a:r>
              <a:rPr lang="en-US" sz="2000" dirty="0" smtClean="0">
                <a:ea typeface="Calibri"/>
                <a:cs typeface="Calibri"/>
              </a:rPr>
              <a:t>R,G,B,X,Y), </a:t>
            </a:r>
            <a:r>
              <a:rPr lang="en-US" sz="2000" dirty="0" smtClean="0">
                <a:ea typeface="Calibri"/>
                <a:cs typeface="Calibri"/>
              </a:rPr>
              <a:t>…</a:t>
            </a:r>
          </a:p>
          <a:p>
            <a:pPr>
              <a:buFontTx/>
              <a:buNone/>
            </a:pPr>
            <a:endParaRPr lang="en-US" sz="2000" dirty="0" smtClean="0">
              <a:ea typeface="Calibri"/>
              <a:cs typeface="Calibri"/>
            </a:endParaRPr>
          </a:p>
          <a:p>
            <a:r>
              <a:rPr lang="en-US" sz="2000" dirty="0" smtClean="0">
                <a:ea typeface="Calibri"/>
                <a:cs typeface="Calibri"/>
              </a:rPr>
              <a:t>Run a clustering algorithm using some distance between pixels (e.g. Euclidean distance):</a:t>
            </a:r>
          </a:p>
          <a:p>
            <a:endParaRPr lang="en-US" sz="2000" dirty="0" smtClean="0">
              <a:ea typeface="Calibri"/>
              <a:cs typeface="Calibri"/>
            </a:endParaRPr>
          </a:p>
        </p:txBody>
      </p:sp>
      <p:sp>
        <p:nvSpPr>
          <p:cNvPr id="141316" name="TextBox 3"/>
          <p:cNvSpPr txBox="1">
            <a:spLocks noChangeArrowheads="1"/>
          </p:cNvSpPr>
          <p:nvPr/>
        </p:nvSpPr>
        <p:spPr bwMode="auto">
          <a:xfrm>
            <a:off x="3077794" y="3301506"/>
            <a:ext cx="40260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</a:rPr>
              <a:t>D(pixel </a:t>
            </a:r>
            <a:r>
              <a:rPr lang="en-US" sz="2000" baseline="-25000" dirty="0" err="1">
                <a:latin typeface="Calibri"/>
              </a:rPr>
              <a:t>i</a:t>
            </a:r>
            <a:r>
              <a:rPr lang="en-US" sz="2000" dirty="0">
                <a:latin typeface="Calibri"/>
              </a:rPr>
              <a:t>, pixel </a:t>
            </a:r>
            <a:r>
              <a:rPr lang="en-US" sz="2000" baseline="-25000" dirty="0">
                <a:latin typeface="Calibri"/>
              </a:rPr>
              <a:t>j</a:t>
            </a:r>
            <a:r>
              <a:rPr lang="en-US" sz="2000" dirty="0">
                <a:latin typeface="Calibri"/>
              </a:rPr>
              <a:t>) = || </a:t>
            </a:r>
            <a:r>
              <a:rPr lang="en-US" sz="2000" dirty="0" err="1">
                <a:latin typeface="Calibri"/>
              </a:rPr>
              <a:t>z</a:t>
            </a:r>
            <a:r>
              <a:rPr lang="en-US" sz="2000" baseline="-25000" dirty="0" err="1">
                <a:latin typeface="Calibri"/>
              </a:rPr>
              <a:t>i</a:t>
            </a:r>
            <a:r>
              <a:rPr lang="en-US" sz="2000" dirty="0">
                <a:latin typeface="Calibri"/>
              </a:rPr>
              <a:t> – </a:t>
            </a:r>
            <a:r>
              <a:rPr lang="en-US" sz="2000" dirty="0" err="1">
                <a:latin typeface="Calibri"/>
              </a:rPr>
              <a:t>z</a:t>
            </a:r>
            <a:r>
              <a:rPr lang="en-US" sz="2000" baseline="-25000" dirty="0" err="1">
                <a:latin typeface="Calibri"/>
              </a:rPr>
              <a:t>j</a:t>
            </a:r>
            <a:r>
              <a:rPr lang="en-US" sz="2000" dirty="0">
                <a:latin typeface="Calibri"/>
              </a:rPr>
              <a:t> ||</a:t>
            </a:r>
            <a:r>
              <a:rPr lang="en-US" sz="2000" baseline="30000" dirty="0">
                <a:latin typeface="Calibri"/>
              </a:rPr>
              <a:t>2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360006" y="4180331"/>
            <a:ext cx="7857014" cy="2081483"/>
            <a:chOff x="360006" y="4180331"/>
            <a:chExt cx="7857014" cy="208148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65636" t="56746" r="18101" b="14428"/>
            <a:stretch>
              <a:fillRect/>
            </a:stretch>
          </p:blipFill>
          <p:spPr bwMode="auto">
            <a:xfrm>
              <a:off x="1276861" y="4951995"/>
              <a:ext cx="1278664" cy="1274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upo 5"/>
            <p:cNvGrpSpPr/>
            <p:nvPr/>
          </p:nvGrpSpPr>
          <p:grpSpPr>
            <a:xfrm>
              <a:off x="6067207" y="4280850"/>
              <a:ext cx="2091447" cy="648511"/>
              <a:chOff x="6741268" y="4507149"/>
              <a:chExt cx="2091447" cy="648511"/>
            </a:xfrm>
          </p:grpSpPr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9719" t="15957" r="9386" b="10904"/>
              <a:stretch>
                <a:fillRect/>
              </a:stretch>
            </p:blipFill>
            <p:spPr bwMode="auto">
              <a:xfrm>
                <a:off x="6741268" y="4521821"/>
                <a:ext cx="680516" cy="6338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9719" t="15957" r="9386" b="10904"/>
              <a:stretch>
                <a:fillRect/>
              </a:stretch>
            </p:blipFill>
            <p:spPr bwMode="auto">
              <a:xfrm>
                <a:off x="8152199" y="4518886"/>
                <a:ext cx="680516" cy="6338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9719" t="15957" r="9386" b="10904"/>
              <a:stretch>
                <a:fillRect/>
              </a:stretch>
            </p:blipFill>
            <p:spPr bwMode="auto">
              <a:xfrm>
                <a:off x="7419688" y="4507149"/>
                <a:ext cx="680516" cy="6338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10" name="25 Conector recto de flecha"/>
            <p:cNvCxnSpPr/>
            <p:nvPr/>
          </p:nvCxnSpPr>
          <p:spPr>
            <a:xfrm flipH="1" flipV="1">
              <a:off x="889553" y="6008213"/>
              <a:ext cx="435219" cy="475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26 Conector recto de flecha"/>
            <p:cNvCxnSpPr/>
            <p:nvPr/>
          </p:nvCxnSpPr>
          <p:spPr>
            <a:xfrm flipH="1" flipV="1">
              <a:off x="947682" y="5300161"/>
              <a:ext cx="452004" cy="486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o 11"/>
            <p:cNvGrpSpPr/>
            <p:nvPr/>
          </p:nvGrpSpPr>
          <p:grpSpPr>
            <a:xfrm>
              <a:off x="2487968" y="4926426"/>
              <a:ext cx="677299" cy="175248"/>
              <a:chOff x="2879387" y="4766554"/>
              <a:chExt cx="1185053" cy="262646"/>
            </a:xfrm>
          </p:grpSpPr>
          <p:cxnSp>
            <p:nvCxnSpPr>
              <p:cNvPr id="13" name="22 Conector recto de flecha"/>
              <p:cNvCxnSpPr/>
              <p:nvPr/>
            </p:nvCxnSpPr>
            <p:spPr>
              <a:xfrm>
                <a:off x="2879387" y="5029200"/>
                <a:ext cx="78794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27 CuadroTexto"/>
              <p:cNvSpPr txBox="1"/>
              <p:nvPr/>
            </p:nvSpPr>
            <p:spPr>
              <a:xfrm>
                <a:off x="3317120" y="4766554"/>
                <a:ext cx="747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(255,0,0)</a:t>
                </a:r>
                <a:endParaRPr lang="en-US" sz="1050" dirty="0"/>
              </a:p>
            </p:txBody>
          </p:sp>
        </p:grpSp>
        <p:grpSp>
          <p:nvGrpSpPr>
            <p:cNvPr id="15" name="Grupo 14"/>
            <p:cNvGrpSpPr/>
            <p:nvPr/>
          </p:nvGrpSpPr>
          <p:grpSpPr>
            <a:xfrm>
              <a:off x="2433545" y="5875939"/>
              <a:ext cx="755958" cy="194693"/>
              <a:chOff x="2827506" y="6057130"/>
              <a:chExt cx="1322682" cy="291789"/>
            </a:xfrm>
          </p:grpSpPr>
          <p:cxnSp>
            <p:nvCxnSpPr>
              <p:cNvPr id="16" name="24 Conector recto de flecha"/>
              <p:cNvCxnSpPr/>
              <p:nvPr/>
            </p:nvCxnSpPr>
            <p:spPr>
              <a:xfrm>
                <a:off x="2827506" y="6348919"/>
                <a:ext cx="78794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28 CuadroTexto"/>
              <p:cNvSpPr txBox="1"/>
              <p:nvPr/>
            </p:nvSpPr>
            <p:spPr>
              <a:xfrm>
                <a:off x="3245773" y="6057130"/>
                <a:ext cx="9044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(255,255,0)</a:t>
                </a:r>
                <a:endParaRPr lang="en-US" sz="1050" dirty="0"/>
              </a:p>
            </p:txBody>
          </p:sp>
        </p:grp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96514" y="4180331"/>
              <a:ext cx="3020506" cy="2081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45 CuadroTexto"/>
            <p:cNvSpPr txBox="1">
              <a:spLocks noChangeArrowheads="1"/>
            </p:cNvSpPr>
            <p:nvPr/>
          </p:nvSpPr>
          <p:spPr bwMode="auto">
            <a:xfrm>
              <a:off x="5056004" y="4533600"/>
              <a:ext cx="30489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ca-ES" sz="1200" dirty="0">
                  <a:solidFill>
                    <a:srgbClr val="92D050"/>
                  </a:solidFill>
                </a:rPr>
                <a:t>G</a:t>
              </a:r>
            </a:p>
          </p:txBody>
        </p:sp>
        <p:sp>
          <p:nvSpPr>
            <p:cNvPr id="20" name="46 CuadroTexto"/>
            <p:cNvSpPr txBox="1">
              <a:spLocks noChangeArrowheads="1"/>
            </p:cNvSpPr>
            <p:nvPr/>
          </p:nvSpPr>
          <p:spPr bwMode="auto">
            <a:xfrm>
              <a:off x="6877907" y="5082572"/>
              <a:ext cx="29527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ca-ES" sz="1200" dirty="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1" name="58 Conector recto de flecha"/>
            <p:cNvCxnSpPr/>
            <p:nvPr/>
          </p:nvCxnSpPr>
          <p:spPr>
            <a:xfrm flipH="1" flipV="1">
              <a:off x="4304339" y="4710826"/>
              <a:ext cx="1065213" cy="138906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59 CuadroTexto"/>
            <p:cNvSpPr txBox="1">
              <a:spLocks noChangeArrowheads="1"/>
            </p:cNvSpPr>
            <p:nvPr/>
          </p:nvSpPr>
          <p:spPr bwMode="auto">
            <a:xfrm>
              <a:off x="4608004" y="5496593"/>
              <a:ext cx="28725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ca-ES" sz="1200" dirty="0">
                  <a:solidFill>
                    <a:schemeClr val="accent6"/>
                  </a:solidFill>
                </a:rPr>
                <a:t>B</a:t>
              </a:r>
            </a:p>
          </p:txBody>
        </p:sp>
        <p:sp>
          <p:nvSpPr>
            <p:cNvPr id="23" name="61 Elipse"/>
            <p:cNvSpPr/>
            <p:nvPr/>
          </p:nvSpPr>
          <p:spPr>
            <a:xfrm>
              <a:off x="7351258" y="6009131"/>
              <a:ext cx="58366" cy="77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62 Elipse"/>
            <p:cNvSpPr/>
            <p:nvPr/>
          </p:nvSpPr>
          <p:spPr>
            <a:xfrm>
              <a:off x="7484202" y="6025339"/>
              <a:ext cx="58366" cy="77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63 Elipse"/>
            <p:cNvSpPr/>
            <p:nvPr/>
          </p:nvSpPr>
          <p:spPr>
            <a:xfrm>
              <a:off x="7393402" y="6138827"/>
              <a:ext cx="58366" cy="77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64 Elipse"/>
            <p:cNvSpPr/>
            <p:nvPr/>
          </p:nvSpPr>
          <p:spPr>
            <a:xfrm>
              <a:off x="7497162" y="6125851"/>
              <a:ext cx="58366" cy="77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65 Elipse"/>
            <p:cNvSpPr/>
            <p:nvPr/>
          </p:nvSpPr>
          <p:spPr>
            <a:xfrm>
              <a:off x="7338266" y="6103147"/>
              <a:ext cx="58366" cy="778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" name="66 Elipse"/>
            <p:cNvSpPr/>
            <p:nvPr/>
          </p:nvSpPr>
          <p:spPr>
            <a:xfrm>
              <a:off x="5305130" y="4371579"/>
              <a:ext cx="58366" cy="7782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67 Elipse"/>
            <p:cNvSpPr/>
            <p:nvPr/>
          </p:nvSpPr>
          <p:spPr>
            <a:xfrm>
              <a:off x="5438074" y="4387787"/>
              <a:ext cx="58366" cy="7782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68 Elipse"/>
            <p:cNvSpPr/>
            <p:nvPr/>
          </p:nvSpPr>
          <p:spPr>
            <a:xfrm>
              <a:off x="5347274" y="4501275"/>
              <a:ext cx="58366" cy="7782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69 Elipse"/>
            <p:cNvSpPr/>
            <p:nvPr/>
          </p:nvSpPr>
          <p:spPr>
            <a:xfrm>
              <a:off x="5451034" y="4488299"/>
              <a:ext cx="58366" cy="7782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" name="70 Elipse"/>
            <p:cNvSpPr/>
            <p:nvPr/>
          </p:nvSpPr>
          <p:spPr>
            <a:xfrm>
              <a:off x="5292138" y="4465595"/>
              <a:ext cx="58366" cy="7782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71 Elipse"/>
            <p:cNvSpPr/>
            <p:nvPr/>
          </p:nvSpPr>
          <p:spPr>
            <a:xfrm>
              <a:off x="4358266" y="4835275"/>
              <a:ext cx="58366" cy="778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72 Elipse"/>
            <p:cNvSpPr/>
            <p:nvPr/>
          </p:nvSpPr>
          <p:spPr>
            <a:xfrm>
              <a:off x="4491210" y="4851483"/>
              <a:ext cx="58366" cy="778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73 Elipse"/>
            <p:cNvSpPr/>
            <p:nvPr/>
          </p:nvSpPr>
          <p:spPr>
            <a:xfrm>
              <a:off x="4400410" y="4964971"/>
              <a:ext cx="58366" cy="778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74 Elipse"/>
            <p:cNvSpPr/>
            <p:nvPr/>
          </p:nvSpPr>
          <p:spPr>
            <a:xfrm>
              <a:off x="4504170" y="4951995"/>
              <a:ext cx="58366" cy="778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75 Elipse"/>
            <p:cNvSpPr/>
            <p:nvPr/>
          </p:nvSpPr>
          <p:spPr>
            <a:xfrm>
              <a:off x="4345274" y="4929291"/>
              <a:ext cx="58366" cy="7782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76 Elipse"/>
            <p:cNvSpPr/>
            <p:nvPr/>
          </p:nvSpPr>
          <p:spPr>
            <a:xfrm>
              <a:off x="7166410" y="4374811"/>
              <a:ext cx="58366" cy="7782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77 Elipse"/>
            <p:cNvSpPr/>
            <p:nvPr/>
          </p:nvSpPr>
          <p:spPr>
            <a:xfrm>
              <a:off x="7299354" y="4391019"/>
              <a:ext cx="58366" cy="7782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78 Elipse"/>
            <p:cNvSpPr/>
            <p:nvPr/>
          </p:nvSpPr>
          <p:spPr>
            <a:xfrm>
              <a:off x="7208554" y="4504507"/>
              <a:ext cx="58366" cy="7782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1" name="79 Elipse"/>
            <p:cNvSpPr/>
            <p:nvPr/>
          </p:nvSpPr>
          <p:spPr>
            <a:xfrm>
              <a:off x="7312314" y="4491531"/>
              <a:ext cx="58366" cy="7782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80 Elipse"/>
            <p:cNvSpPr/>
            <p:nvPr/>
          </p:nvSpPr>
          <p:spPr>
            <a:xfrm>
              <a:off x="7153418" y="4468827"/>
              <a:ext cx="58366" cy="7782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32 CuadroTexto"/>
            <p:cNvSpPr txBox="1"/>
            <p:nvPr/>
          </p:nvSpPr>
          <p:spPr>
            <a:xfrm>
              <a:off x="388496" y="5779118"/>
              <a:ext cx="8117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(0, 255,0)</a:t>
              </a:r>
              <a:endParaRPr lang="en-US" sz="1000" dirty="0"/>
            </a:p>
          </p:txBody>
        </p:sp>
        <p:sp>
          <p:nvSpPr>
            <p:cNvPr id="44" name="33 CuadroTexto"/>
            <p:cNvSpPr txBox="1"/>
            <p:nvPr/>
          </p:nvSpPr>
          <p:spPr>
            <a:xfrm>
              <a:off x="360006" y="5053940"/>
              <a:ext cx="9168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(0, 0, 255)</a:t>
              </a:r>
              <a:endParaRPr lang="en-US" sz="1000" dirty="0"/>
            </a:p>
          </p:txBody>
        </p:sp>
      </p:grpSp>
      <p:cxnSp>
        <p:nvCxnSpPr>
          <p:cNvPr id="46" name="58 Conector recto de flecha"/>
          <p:cNvCxnSpPr/>
          <p:nvPr/>
        </p:nvCxnSpPr>
        <p:spPr>
          <a:xfrm flipV="1">
            <a:off x="5405640" y="5257800"/>
            <a:ext cx="1802914" cy="842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58 Conector recto de flecha"/>
          <p:cNvCxnSpPr/>
          <p:nvPr/>
        </p:nvCxnSpPr>
        <p:spPr>
          <a:xfrm>
            <a:off x="5438074" y="6125851"/>
            <a:ext cx="1648526" cy="6559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46 CuadroTexto"/>
          <p:cNvSpPr txBox="1">
            <a:spLocks noChangeArrowheads="1"/>
          </p:cNvSpPr>
          <p:nvPr/>
        </p:nvSpPr>
        <p:spPr bwMode="auto">
          <a:xfrm>
            <a:off x="7899190" y="5824717"/>
            <a:ext cx="2696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200" b="1" dirty="0" smtClean="0"/>
              <a:t>y</a:t>
            </a:r>
            <a:endParaRPr lang="ca-ES" sz="1200" b="1" dirty="0"/>
          </a:p>
        </p:txBody>
      </p:sp>
      <p:sp>
        <p:nvSpPr>
          <p:cNvPr id="53" name="46 CuadroTexto"/>
          <p:cNvSpPr txBox="1">
            <a:spLocks noChangeArrowheads="1"/>
          </p:cNvSpPr>
          <p:nvPr/>
        </p:nvSpPr>
        <p:spPr bwMode="auto">
          <a:xfrm>
            <a:off x="6942797" y="6487158"/>
            <a:ext cx="2696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200" b="1" dirty="0"/>
              <a:t>x</a:t>
            </a:r>
          </a:p>
        </p:txBody>
      </p:sp>
      <p:grpSp>
        <p:nvGrpSpPr>
          <p:cNvPr id="45" name="Grupo 44"/>
          <p:cNvGrpSpPr/>
          <p:nvPr/>
        </p:nvGrpSpPr>
        <p:grpSpPr>
          <a:xfrm>
            <a:off x="336497" y="4292587"/>
            <a:ext cx="3512969" cy="2194571"/>
            <a:chOff x="336497" y="4292587"/>
            <a:chExt cx="3512969" cy="2194571"/>
          </a:xfrm>
        </p:grpSpPr>
        <p:graphicFrame>
          <p:nvGraphicFramePr>
            <p:cNvPr id="50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120848"/>
                </p:ext>
              </p:extLst>
            </p:nvPr>
          </p:nvGraphicFramePr>
          <p:xfrm>
            <a:off x="400527" y="4487898"/>
            <a:ext cx="3163638" cy="1999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492" name="Image" r:id="rId6" imgW="10298413" imgH="6882540" progId="">
                    <p:embed/>
                  </p:oleObj>
                </mc:Choice>
                <mc:Fallback>
                  <p:oleObj name="Image" r:id="rId6" imgW="10298413" imgH="6882540" progId="">
                    <p:embed/>
                    <p:pic>
                      <p:nvPicPr>
                        <p:cNvPr id="0" name=""/>
                        <p:cNvPicPr>
                          <a:picLocks noGrp="1"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527" y="4487898"/>
                          <a:ext cx="3163638" cy="19992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Rectángulo 3"/>
            <p:cNvSpPr/>
            <p:nvPr/>
          </p:nvSpPr>
          <p:spPr>
            <a:xfrm>
              <a:off x="336497" y="4292587"/>
              <a:ext cx="3512969" cy="518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62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Bottom-up segmentation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Partitioning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r>
              <a:rPr lang="en-US" sz="2400" dirty="0" smtClean="0"/>
              <a:t>to </a:t>
            </a:r>
            <a:r>
              <a:rPr lang="en-US" sz="2400" dirty="0"/>
              <a:t>decompose </a:t>
            </a:r>
            <a:r>
              <a:rPr lang="en-US" sz="2400" dirty="0" smtClean="0"/>
              <a:t>the large set of tokens </a:t>
            </a:r>
            <a:r>
              <a:rPr lang="en-US" sz="2400" dirty="0"/>
              <a:t>into pieces that are “good” according to our </a:t>
            </a:r>
            <a:r>
              <a:rPr lang="en-US" sz="2400" dirty="0" smtClean="0"/>
              <a:t>model:</a:t>
            </a:r>
          </a:p>
          <a:p>
            <a:endParaRPr lang="en-US" sz="2400" dirty="0" smtClean="0"/>
          </a:p>
          <a:p>
            <a:pPr lvl="1"/>
            <a:r>
              <a:rPr lang="en-US" sz="2000" dirty="0"/>
              <a:t> decompose an image into regions which have coherent </a:t>
            </a:r>
            <a:r>
              <a:rPr lang="en-US" sz="2000" dirty="0" err="1" smtClean="0"/>
              <a:t>colour</a:t>
            </a:r>
            <a:r>
              <a:rPr lang="en-US" sz="2000" dirty="0" smtClean="0"/>
              <a:t> and texture inside </a:t>
            </a:r>
            <a:r>
              <a:rPr lang="en-US" sz="2000" dirty="0"/>
              <a:t>them</a:t>
            </a:r>
            <a:r>
              <a:rPr lang="en-US" sz="2000" dirty="0" smtClean="0"/>
              <a:t>;</a:t>
            </a:r>
          </a:p>
          <a:p>
            <a:pPr lvl="1"/>
            <a:endParaRPr lang="en-US" sz="20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Grouping</a:t>
            </a:r>
            <a:r>
              <a:rPr lang="en-US" sz="2400" dirty="0"/>
              <a:t>: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to </a:t>
            </a:r>
            <a:r>
              <a:rPr lang="en-US" sz="2400" dirty="0"/>
              <a:t>collect </a:t>
            </a:r>
            <a:r>
              <a:rPr lang="en-US" sz="2400" dirty="0" smtClean="0"/>
              <a:t>sets of </a:t>
            </a:r>
            <a:r>
              <a:rPr lang="en-US" sz="2400" dirty="0"/>
              <a:t>data items that “make sense” together according to our </a:t>
            </a:r>
            <a:r>
              <a:rPr lang="en-US" sz="2400" dirty="0" smtClean="0"/>
              <a:t>model:</a:t>
            </a:r>
          </a:p>
          <a:p>
            <a:endParaRPr lang="en-US" sz="2400" dirty="0"/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collecting </a:t>
            </a:r>
            <a:r>
              <a:rPr lang="en-US" sz="2000" dirty="0"/>
              <a:t>together tokens that, taken together, </a:t>
            </a:r>
            <a:r>
              <a:rPr lang="en-US" sz="2000" dirty="0" smtClean="0"/>
              <a:t>form </a:t>
            </a:r>
            <a:r>
              <a:rPr lang="en-US" sz="2000" dirty="0"/>
              <a:t>an </a:t>
            </a:r>
            <a:r>
              <a:rPr lang="en-US" sz="2000" dirty="0" smtClean="0"/>
              <a:t>object of interest.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562600"/>
            <a:ext cx="1778000" cy="95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10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How do we cluster?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dirty="0" smtClean="0">
                <a:ea typeface="+mn-ea"/>
              </a:rPr>
              <a:t>We will see 3 main approaches: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>
                <a:solidFill>
                  <a:srgbClr val="00B050"/>
                </a:solidFill>
              </a:rPr>
              <a:t>Agglomerative clustering</a:t>
            </a:r>
          </a:p>
          <a:p>
            <a:pPr lvl="1">
              <a:defRPr/>
            </a:pPr>
            <a:r>
              <a:rPr lang="en-US" dirty="0"/>
              <a:t>Start with each point as its own cluster and iteratively merge the closest </a:t>
            </a:r>
            <a:r>
              <a:rPr lang="en-US" dirty="0" smtClean="0"/>
              <a:t>two clusters until some criteria of stopping merging.</a:t>
            </a:r>
            <a:endParaRPr lang="en-US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 smtClean="0">
                <a:solidFill>
                  <a:srgbClr val="00B050"/>
                </a:solidFill>
                <a:ea typeface="+mn-ea"/>
              </a:rPr>
              <a:t>K-means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Iteratively re-assign points to the nearest cluster center</a:t>
            </a:r>
          </a:p>
          <a:p>
            <a:pPr lvl="1"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solidFill>
                  <a:srgbClr val="00B050"/>
                </a:solidFill>
                <a:ea typeface="+mn-ea"/>
              </a:rPr>
              <a:t>Mean-shift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Estimate modes of </a:t>
            </a:r>
            <a:r>
              <a:rPr lang="en-US" dirty="0" err="1" smtClean="0">
                <a:ea typeface="+mn-ea"/>
              </a:rPr>
              <a:t>pdf</a:t>
            </a:r>
            <a:endParaRPr lang="en-US" dirty="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57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66435"/>
            <a:ext cx="8229600" cy="990600"/>
          </a:xfrm>
        </p:spPr>
        <p:txBody>
          <a:bodyPr/>
          <a:lstStyle/>
          <a:p>
            <a:r>
              <a:rPr lang="en-US" dirty="0" smtClean="0"/>
              <a:t>Agglomerative clustering</a:t>
            </a:r>
            <a:endParaRPr lang="en-US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26713"/>
            <a:ext cx="8382000" cy="4718304"/>
          </a:xfrm>
        </p:spPr>
        <p:txBody>
          <a:bodyPr>
            <a:normAutofit/>
          </a:bodyPr>
          <a:lstStyle/>
          <a:p>
            <a:r>
              <a:rPr lang="en-US" sz="2000" dirty="0"/>
              <a:t>Cluster together (pixels, tokens, etc.) that belong </a:t>
            </a:r>
            <a:r>
              <a:rPr lang="en-US" sz="2000" dirty="0" smtClean="0"/>
              <a:t>together.</a:t>
            </a:r>
          </a:p>
          <a:p>
            <a:endParaRPr lang="en-US" sz="2000" dirty="0"/>
          </a:p>
          <a:p>
            <a:r>
              <a:rPr lang="en-US" sz="2000" dirty="0"/>
              <a:t>Agglomerative clustering</a:t>
            </a:r>
          </a:p>
          <a:p>
            <a:pPr lvl="1"/>
            <a:r>
              <a:rPr lang="en-US" sz="1800" dirty="0" smtClean="0"/>
              <a:t>Attach the pixel </a:t>
            </a:r>
            <a:r>
              <a:rPr lang="en-US" sz="1800" dirty="0"/>
              <a:t>closest to </a:t>
            </a:r>
            <a:r>
              <a:rPr lang="en-US" sz="1800" dirty="0" smtClean="0"/>
              <a:t>a cluster </a:t>
            </a:r>
            <a:r>
              <a:rPr lang="en-US" sz="1800" dirty="0"/>
              <a:t>it is closest to</a:t>
            </a:r>
          </a:p>
          <a:p>
            <a:pPr lvl="1"/>
            <a:r>
              <a:rPr lang="en-US" sz="1800" dirty="0" smtClean="0"/>
              <a:t>Repeat until…</a:t>
            </a:r>
          </a:p>
          <a:p>
            <a:pPr lvl="1"/>
            <a:endParaRPr lang="en-US" sz="1800" dirty="0"/>
          </a:p>
          <a:p>
            <a:r>
              <a:rPr lang="en-US" sz="2000" dirty="0" err="1"/>
              <a:t>Dendrograms</a:t>
            </a:r>
            <a:endParaRPr lang="en-US" sz="2000" dirty="0"/>
          </a:p>
          <a:p>
            <a:pPr lvl="1"/>
            <a:r>
              <a:rPr lang="en-US" sz="1800" dirty="0"/>
              <a:t>Y</a:t>
            </a:r>
            <a:r>
              <a:rPr lang="en-US" sz="1800" dirty="0" smtClean="0"/>
              <a:t>ield </a:t>
            </a:r>
            <a:r>
              <a:rPr lang="en-US" sz="1800" dirty="0"/>
              <a:t>a picture of output as clustering process continues</a:t>
            </a:r>
          </a:p>
          <a:p>
            <a:endParaRPr lang="en-US" sz="2000" dirty="0" smtClean="0"/>
          </a:p>
          <a:p>
            <a:r>
              <a:rPr lang="en-US" sz="2000" dirty="0" smtClean="0"/>
              <a:t>Divisive </a:t>
            </a:r>
            <a:r>
              <a:rPr lang="en-US" sz="2000" dirty="0"/>
              <a:t>clustering</a:t>
            </a:r>
          </a:p>
          <a:p>
            <a:pPr lvl="1"/>
            <a:r>
              <a:rPr lang="en-US" sz="1800" dirty="0" smtClean="0"/>
              <a:t>Split </a:t>
            </a:r>
            <a:r>
              <a:rPr lang="en-US" sz="1800" dirty="0"/>
              <a:t>cluster along best boundary</a:t>
            </a:r>
          </a:p>
          <a:p>
            <a:pPr lvl="1"/>
            <a:r>
              <a:rPr lang="en-US" sz="1800" dirty="0" smtClean="0"/>
              <a:t>Repeat until…</a:t>
            </a:r>
            <a:endParaRPr lang="en-US" sz="180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274320" lvl="1" indent="0">
              <a:buNone/>
            </a:pPr>
            <a:endParaRPr lang="en-US" sz="1800" dirty="0"/>
          </a:p>
          <a:p>
            <a:endParaRPr 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91941" y="4719538"/>
            <a:ext cx="1546704" cy="193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7593" y="2275464"/>
            <a:ext cx="2792413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24 CuadroTexto"/>
          <p:cNvSpPr txBox="1">
            <a:spLocks noChangeArrowheads="1"/>
          </p:cNvSpPr>
          <p:nvPr/>
        </p:nvSpPr>
        <p:spPr bwMode="auto">
          <a:xfrm>
            <a:off x="5588793" y="2275464"/>
            <a:ext cx="407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/>
              <a:t>G</a:t>
            </a:r>
          </a:p>
        </p:txBody>
      </p:sp>
      <p:sp>
        <p:nvSpPr>
          <p:cNvPr id="11" name="25 CuadroTexto"/>
          <p:cNvSpPr txBox="1">
            <a:spLocks noChangeArrowheads="1"/>
          </p:cNvSpPr>
          <p:nvPr/>
        </p:nvSpPr>
        <p:spPr bwMode="auto">
          <a:xfrm>
            <a:off x="8298656" y="3788351"/>
            <a:ext cx="3905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/>
              <a:t>R</a:t>
            </a:r>
          </a:p>
        </p:txBody>
      </p:sp>
      <p:sp>
        <p:nvSpPr>
          <p:cNvPr id="12" name="29 Elipse"/>
          <p:cNvSpPr/>
          <p:nvPr/>
        </p:nvSpPr>
        <p:spPr>
          <a:xfrm>
            <a:off x="6822281" y="2954914"/>
            <a:ext cx="212725" cy="24606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sp>
        <p:nvSpPr>
          <p:cNvPr id="13" name="30 Elipse"/>
          <p:cNvSpPr/>
          <p:nvPr/>
        </p:nvSpPr>
        <p:spPr>
          <a:xfrm>
            <a:off x="7019131" y="2904114"/>
            <a:ext cx="211137" cy="24606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sp>
        <p:nvSpPr>
          <p:cNvPr id="14" name="31 Elipse"/>
          <p:cNvSpPr/>
          <p:nvPr/>
        </p:nvSpPr>
        <p:spPr>
          <a:xfrm>
            <a:off x="6787356" y="2613601"/>
            <a:ext cx="211137" cy="24765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sp>
        <p:nvSpPr>
          <p:cNvPr id="15" name="32 Elipse"/>
          <p:cNvSpPr/>
          <p:nvPr/>
        </p:nvSpPr>
        <p:spPr>
          <a:xfrm>
            <a:off x="8092281" y="3397826"/>
            <a:ext cx="212725" cy="24606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sp>
        <p:nvSpPr>
          <p:cNvPr id="16" name="33 Elipse"/>
          <p:cNvSpPr/>
          <p:nvPr/>
        </p:nvSpPr>
        <p:spPr>
          <a:xfrm>
            <a:off x="8165306" y="3440689"/>
            <a:ext cx="211137" cy="24765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sp>
        <p:nvSpPr>
          <p:cNvPr id="17" name="34 Elipse"/>
          <p:cNvSpPr/>
          <p:nvPr/>
        </p:nvSpPr>
        <p:spPr>
          <a:xfrm>
            <a:off x="8006556" y="3601026"/>
            <a:ext cx="211137" cy="24606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sp>
        <p:nvSpPr>
          <p:cNvPr id="18" name="35 Elipse"/>
          <p:cNvSpPr/>
          <p:nvPr/>
        </p:nvSpPr>
        <p:spPr>
          <a:xfrm>
            <a:off x="6685756" y="2519939"/>
            <a:ext cx="712787" cy="798512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sp>
        <p:nvSpPr>
          <p:cNvPr id="19" name="36 Elipse"/>
          <p:cNvSpPr/>
          <p:nvPr/>
        </p:nvSpPr>
        <p:spPr>
          <a:xfrm>
            <a:off x="7836693" y="3185101"/>
            <a:ext cx="714375" cy="79851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cxnSp>
        <p:nvCxnSpPr>
          <p:cNvPr id="20" name="37 Conector recto de flecha"/>
          <p:cNvCxnSpPr/>
          <p:nvPr/>
        </p:nvCxnSpPr>
        <p:spPr>
          <a:xfrm flipH="1" flipV="1">
            <a:off x="5255418" y="2861251"/>
            <a:ext cx="1065213" cy="13890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38 CuadroTexto"/>
          <p:cNvSpPr txBox="1">
            <a:spLocks noChangeArrowheads="1"/>
          </p:cNvSpPr>
          <p:nvPr/>
        </p:nvSpPr>
        <p:spPr bwMode="auto">
          <a:xfrm>
            <a:off x="5024062" y="3277367"/>
            <a:ext cx="390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/>
              <a:t>B</a:t>
            </a:r>
          </a:p>
        </p:txBody>
      </p:sp>
      <p:sp>
        <p:nvSpPr>
          <p:cNvPr id="22" name="39 Elipse"/>
          <p:cNvSpPr/>
          <p:nvPr/>
        </p:nvSpPr>
        <p:spPr>
          <a:xfrm>
            <a:off x="8065293" y="3299401"/>
            <a:ext cx="371475" cy="44291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sp>
        <p:nvSpPr>
          <p:cNvPr id="2" name="CuadroTexto 1"/>
          <p:cNvSpPr txBox="1"/>
          <p:nvPr/>
        </p:nvSpPr>
        <p:spPr>
          <a:xfrm>
            <a:off x="457200" y="632618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 smtClean="0"/>
              <a:t>The</a:t>
            </a:r>
            <a:r>
              <a:rPr lang="ca-ES" dirty="0" smtClean="0"/>
              <a:t> final </a:t>
            </a:r>
            <a:r>
              <a:rPr lang="ca-ES" dirty="0" err="1" smtClean="0"/>
              <a:t>clusters</a:t>
            </a:r>
            <a:r>
              <a:rPr lang="ca-ES" dirty="0" smtClean="0"/>
              <a:t> </a:t>
            </a:r>
            <a:r>
              <a:rPr lang="ca-ES" dirty="0" err="1" smtClean="0"/>
              <a:t>represent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segmented</a:t>
            </a:r>
            <a:r>
              <a:rPr lang="ca-ES" dirty="0" smtClean="0"/>
              <a:t> </a:t>
            </a:r>
            <a:r>
              <a:rPr lang="ca-ES" dirty="0" err="1" smtClean="0"/>
              <a:t>objects</a:t>
            </a:r>
            <a:r>
              <a:rPr lang="ca-ES" dirty="0" smtClean="0"/>
              <a:t>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25890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1" grpId="0"/>
      <p:bldP spid="22" grpId="0" animBg="1"/>
      <p:bldP spid="22" grpId="1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8061" y="2209800"/>
            <a:ext cx="3985542" cy="3505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  <a:ea typeface="Calibri"/>
                <a:cs typeface="Calibri"/>
              </a:rPr>
              <a:t>Pros:</a:t>
            </a:r>
          </a:p>
          <a:p>
            <a:pPr lvl="1"/>
            <a:r>
              <a:rPr lang="en-US" dirty="0" smtClean="0">
                <a:ea typeface="Calibri"/>
                <a:cs typeface="Calibri"/>
              </a:rPr>
              <a:t>Simple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  <a:ea typeface="Calibri"/>
                <a:cs typeface="Calibri"/>
              </a:rPr>
              <a:t>Cons:</a:t>
            </a:r>
            <a:endParaRPr lang="en-US" dirty="0">
              <a:solidFill>
                <a:srgbClr val="FF0000"/>
              </a:solidFill>
              <a:ea typeface="Calibri"/>
              <a:cs typeface="Calibri"/>
            </a:endParaRPr>
          </a:p>
          <a:p>
            <a:pPr lvl="1"/>
            <a:r>
              <a:rPr lang="en-US" dirty="0" smtClean="0">
                <a:ea typeface="Calibri"/>
                <a:cs typeface="Calibri"/>
              </a:rPr>
              <a:t>When to stop?</a:t>
            </a: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 smtClean="0">
                <a:ea typeface="Calibri"/>
                <a:cs typeface="Calibri"/>
              </a:rPr>
              <a:t>How to calculate the distance between points?</a:t>
            </a:r>
          </a:p>
          <a:p>
            <a:pPr lvl="1"/>
            <a:endParaRPr lang="en-US" dirty="0" smtClean="0">
              <a:ea typeface="Calibri"/>
              <a:cs typeface="Calibri"/>
            </a:endParaRPr>
          </a:p>
          <a:p>
            <a:pPr lvl="1"/>
            <a:r>
              <a:rPr lang="en-US" dirty="0" smtClean="0">
                <a:ea typeface="Calibri"/>
                <a:cs typeface="Calibri"/>
              </a:rPr>
              <a:t>No information about pixels distribution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6187" y="5059798"/>
            <a:ext cx="4191335" cy="179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377" y="3230831"/>
            <a:ext cx="4176956" cy="182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85891" y="1037898"/>
            <a:ext cx="1437773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80403" y="1037898"/>
            <a:ext cx="1437773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18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7" name="Imagen 6" descr="Screen Shot 2014-10-14 at 23.31.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1"/>
          <a:stretch/>
        </p:blipFill>
        <p:spPr>
          <a:xfrm>
            <a:off x="1295400" y="2667000"/>
            <a:ext cx="6324600" cy="343797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36458" y="1895445"/>
            <a:ext cx="3587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we look for </a:t>
            </a:r>
            <a:r>
              <a:rPr lang="en-US" sz="2000" b="1" dirty="0" smtClean="0">
                <a:solidFill>
                  <a:srgbClr val="FF0000"/>
                </a:solidFill>
              </a:rPr>
              <a:t>k</a:t>
            </a:r>
            <a:r>
              <a:rPr lang="en-US" sz="2000" dirty="0" smtClean="0"/>
              <a:t> objects: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680665"/>
            <a:ext cx="1437773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7395882" y="401665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smtClean="0"/>
              <a:t>Gray </a:t>
            </a:r>
            <a:r>
              <a:rPr lang="ca-ES" dirty="0" err="1" smtClean="0"/>
              <a:t>level</a:t>
            </a:r>
            <a:endParaRPr lang="ca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368988" y="555097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smtClean="0"/>
              <a:t>Gray </a:t>
            </a:r>
            <a:r>
              <a:rPr lang="ca-ES" dirty="0" err="1" smtClean="0"/>
              <a:t>level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220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263" y="523012"/>
            <a:ext cx="8229600" cy="990600"/>
          </a:xfrm>
        </p:spPr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7" name="Imagen 6" descr="Screen Shot 2014-10-14 at 23.32.0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9"/>
          <a:stretch/>
        </p:blipFill>
        <p:spPr>
          <a:xfrm>
            <a:off x="68263" y="3723412"/>
            <a:ext cx="5951862" cy="3059481"/>
          </a:xfrm>
          <a:prstGeom prst="rect">
            <a:avLst/>
          </a:prstGeom>
        </p:spPr>
      </p:pic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4191000" y="376962"/>
            <a:ext cx="4953000" cy="3211513"/>
            <a:chOff x="1248" y="1104"/>
            <a:chExt cx="3120" cy="2023"/>
          </a:xfrm>
        </p:grpSpPr>
        <p:sp>
          <p:nvSpPr>
            <p:cNvPr id="9" name="Freeform 3"/>
            <p:cNvSpPr>
              <a:spLocks/>
            </p:cNvSpPr>
            <p:nvPr/>
          </p:nvSpPr>
          <p:spPr bwMode="auto">
            <a:xfrm>
              <a:off x="1248" y="1104"/>
              <a:ext cx="2642" cy="2016"/>
            </a:xfrm>
            <a:custGeom>
              <a:avLst/>
              <a:gdLst>
                <a:gd name="T0" fmla="*/ 2627 w 2642"/>
                <a:gd name="T1" fmla="*/ 2000 h 2016"/>
                <a:gd name="T2" fmla="*/ 1200 w 2642"/>
                <a:gd name="T3" fmla="*/ 0 h 2016"/>
                <a:gd name="T4" fmla="*/ 0 w 2642"/>
                <a:gd name="T5" fmla="*/ 0 h 2016"/>
                <a:gd name="T6" fmla="*/ 0 w 2642"/>
                <a:gd name="T7" fmla="*/ 2016 h 2016"/>
                <a:gd name="T8" fmla="*/ 2642 w 2642"/>
                <a:gd name="T9" fmla="*/ 2015 h 20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2"/>
                <a:gd name="T16" fmla="*/ 0 h 2016"/>
                <a:gd name="T17" fmla="*/ 2642 w 2642"/>
                <a:gd name="T18" fmla="*/ 2016 h 20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2" h="2016">
                  <a:moveTo>
                    <a:pt x="2627" y="2000"/>
                  </a:moveTo>
                  <a:lnTo>
                    <a:pt x="1200" y="0"/>
                  </a:lnTo>
                  <a:lnTo>
                    <a:pt x="0" y="0"/>
                  </a:lnTo>
                  <a:lnTo>
                    <a:pt x="0" y="2016"/>
                  </a:lnTo>
                  <a:lnTo>
                    <a:pt x="2642" y="2015"/>
                  </a:lnTo>
                </a:path>
              </a:pathLst>
            </a:custGeom>
            <a:solidFill>
              <a:srgbClr val="FFB3B3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0" name="Freeform 4"/>
            <p:cNvSpPr>
              <a:spLocks/>
            </p:cNvSpPr>
            <p:nvPr/>
          </p:nvSpPr>
          <p:spPr bwMode="auto">
            <a:xfrm>
              <a:off x="2448" y="1104"/>
              <a:ext cx="1434" cy="2023"/>
            </a:xfrm>
            <a:custGeom>
              <a:avLst/>
              <a:gdLst>
                <a:gd name="T0" fmla="*/ 1434 w 1434"/>
                <a:gd name="T1" fmla="*/ 2023 h 2023"/>
                <a:gd name="T2" fmla="*/ 0 w 1434"/>
                <a:gd name="T3" fmla="*/ 0 h 2023"/>
                <a:gd name="T4" fmla="*/ 0 60000 65536"/>
                <a:gd name="T5" fmla="*/ 0 60000 65536"/>
                <a:gd name="T6" fmla="*/ 0 w 1434"/>
                <a:gd name="T7" fmla="*/ 0 h 2023"/>
                <a:gd name="T8" fmla="*/ 1434 w 1434"/>
                <a:gd name="T9" fmla="*/ 2023 h 202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34" h="2023">
                  <a:moveTo>
                    <a:pt x="1434" y="2023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2448" y="1104"/>
              <a:ext cx="1920" cy="2016"/>
            </a:xfrm>
            <a:custGeom>
              <a:avLst/>
              <a:gdLst>
                <a:gd name="T0" fmla="*/ 1440 w 1920"/>
                <a:gd name="T1" fmla="*/ 2016 h 2016"/>
                <a:gd name="T2" fmla="*/ 0 w 1920"/>
                <a:gd name="T3" fmla="*/ 0 h 2016"/>
                <a:gd name="T4" fmla="*/ 1920 w 1920"/>
                <a:gd name="T5" fmla="*/ 0 h 2016"/>
                <a:gd name="T6" fmla="*/ 1920 w 1920"/>
                <a:gd name="T7" fmla="*/ 2016 h 2016"/>
                <a:gd name="T8" fmla="*/ 1440 w 1920"/>
                <a:gd name="T9" fmla="*/ 2016 h 20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0"/>
                <a:gd name="T16" fmla="*/ 0 h 2016"/>
                <a:gd name="T17" fmla="*/ 1920 w 1920"/>
                <a:gd name="T18" fmla="*/ 2016 h 20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0" h="2016">
                  <a:moveTo>
                    <a:pt x="1440" y="2016"/>
                  </a:moveTo>
                  <a:lnTo>
                    <a:pt x="0" y="0"/>
                  </a:lnTo>
                  <a:lnTo>
                    <a:pt x="1920" y="0"/>
                  </a:lnTo>
                  <a:lnTo>
                    <a:pt x="1920" y="2016"/>
                  </a:lnTo>
                  <a:lnTo>
                    <a:pt x="1440" y="2016"/>
                  </a:lnTo>
                  <a:close/>
                </a:path>
              </a:pathLst>
            </a:custGeom>
            <a:solidFill>
              <a:srgbClr val="ABFFAB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</p:grp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5410200" y="910362"/>
            <a:ext cx="3048000" cy="2133600"/>
            <a:chOff x="2016" y="1440"/>
            <a:chExt cx="1920" cy="1344"/>
          </a:xfrm>
        </p:grpSpPr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2016" y="1632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2928" y="1680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2784" y="1440"/>
              <a:ext cx="48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>
              <a:off x="3264" y="1824"/>
              <a:ext cx="57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H="1" flipV="1">
              <a:off x="3264" y="2112"/>
              <a:ext cx="33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 flipH="1" flipV="1">
              <a:off x="3264" y="2112"/>
              <a:ext cx="48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 flipV="1">
              <a:off x="3264" y="2112"/>
              <a:ext cx="67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3120" y="2208"/>
              <a:ext cx="43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</p:grp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5334000" y="834162"/>
            <a:ext cx="3200400" cy="2286000"/>
            <a:chOff x="1968" y="1392"/>
            <a:chExt cx="2016" cy="1440"/>
          </a:xfrm>
        </p:grpSpPr>
        <p:sp>
          <p:nvSpPr>
            <p:cNvPr id="22" name="Oval 17"/>
            <p:cNvSpPr>
              <a:spLocks noChangeArrowheads="1"/>
            </p:cNvSpPr>
            <p:nvPr/>
          </p:nvSpPr>
          <p:spPr bwMode="auto">
            <a:xfrm>
              <a:off x="3552" y="27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23" name="Oval 18"/>
            <p:cNvSpPr>
              <a:spLocks noChangeArrowheads="1"/>
            </p:cNvSpPr>
            <p:nvPr/>
          </p:nvSpPr>
          <p:spPr bwMode="auto">
            <a:xfrm>
              <a:off x="3792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24" name="Oval 19"/>
            <p:cNvSpPr>
              <a:spLocks noChangeArrowheads="1"/>
            </p:cNvSpPr>
            <p:nvPr/>
          </p:nvSpPr>
          <p:spPr bwMode="auto">
            <a:xfrm>
              <a:off x="2880" y="16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3936" y="25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26" name="Oval 21"/>
            <p:cNvSpPr>
              <a:spLocks noChangeArrowheads="1"/>
            </p:cNvSpPr>
            <p:nvPr/>
          </p:nvSpPr>
          <p:spPr bwMode="auto">
            <a:xfrm>
              <a:off x="3696" y="27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27" name="Oval 22"/>
            <p:cNvSpPr>
              <a:spLocks noChangeArrowheads="1"/>
            </p:cNvSpPr>
            <p:nvPr/>
          </p:nvSpPr>
          <p:spPr bwMode="auto">
            <a:xfrm rot="-5400000">
              <a:off x="3600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28" name="Oval 23"/>
            <p:cNvSpPr>
              <a:spLocks noChangeArrowheads="1"/>
            </p:cNvSpPr>
            <p:nvPr/>
          </p:nvSpPr>
          <p:spPr bwMode="auto">
            <a:xfrm rot="-5400000">
              <a:off x="1968" y="15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29" name="Oval 24"/>
            <p:cNvSpPr>
              <a:spLocks noChangeArrowheads="1"/>
            </p:cNvSpPr>
            <p:nvPr/>
          </p:nvSpPr>
          <p:spPr bwMode="auto">
            <a:xfrm rot="-5400000">
              <a:off x="2736" y="13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</p:grpSp>
      <p:grpSp>
        <p:nvGrpSpPr>
          <p:cNvPr id="30" name="Group 25"/>
          <p:cNvGrpSpPr>
            <a:grpSpLocks/>
          </p:cNvGrpSpPr>
          <p:nvPr/>
        </p:nvGrpSpPr>
        <p:grpSpPr bwMode="auto">
          <a:xfrm>
            <a:off x="7086600" y="1900962"/>
            <a:ext cx="381000" cy="304800"/>
            <a:chOff x="3072" y="2064"/>
            <a:chExt cx="240" cy="192"/>
          </a:xfrm>
        </p:grpSpPr>
        <p:sp>
          <p:nvSpPr>
            <p:cNvPr id="31" name="AutoShape 26"/>
            <p:cNvSpPr>
              <a:spLocks noChangeArrowheads="1"/>
            </p:cNvSpPr>
            <p:nvPr/>
          </p:nvSpPr>
          <p:spPr bwMode="auto">
            <a:xfrm>
              <a:off x="3072" y="21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a-ES">
                <a:latin typeface="Arial Narrow" pitchFamily="34" charset="0"/>
              </a:endParaRPr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>
              <a:off x="3216" y="2064"/>
              <a:ext cx="96" cy="96"/>
            </a:xfrm>
            <a:prstGeom prst="star5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a-ES">
                <a:latin typeface="Arial Narrow" pitchFamily="34" charset="0"/>
              </a:endParaRPr>
            </a:p>
          </p:txBody>
        </p:sp>
      </p:grp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191000" y="376962"/>
            <a:ext cx="4953000" cy="3211513"/>
            <a:chOff x="1440" y="816"/>
            <a:chExt cx="3120" cy="2023"/>
          </a:xfrm>
        </p:grpSpPr>
        <p:grpSp>
          <p:nvGrpSpPr>
            <p:cNvPr id="34" name="Group 29"/>
            <p:cNvGrpSpPr>
              <a:grpSpLocks/>
            </p:cNvGrpSpPr>
            <p:nvPr/>
          </p:nvGrpSpPr>
          <p:grpSpPr bwMode="auto">
            <a:xfrm>
              <a:off x="1440" y="816"/>
              <a:ext cx="3120" cy="2023"/>
              <a:chOff x="1248" y="1104"/>
              <a:chExt cx="3120" cy="2023"/>
            </a:xfrm>
          </p:grpSpPr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1248" y="1104"/>
                <a:ext cx="2642" cy="2016"/>
              </a:xfrm>
              <a:custGeom>
                <a:avLst/>
                <a:gdLst>
                  <a:gd name="T0" fmla="*/ 2627 w 2642"/>
                  <a:gd name="T1" fmla="*/ 2000 h 2016"/>
                  <a:gd name="T2" fmla="*/ 1200 w 2642"/>
                  <a:gd name="T3" fmla="*/ 0 h 2016"/>
                  <a:gd name="T4" fmla="*/ 0 w 2642"/>
                  <a:gd name="T5" fmla="*/ 0 h 2016"/>
                  <a:gd name="T6" fmla="*/ 0 w 2642"/>
                  <a:gd name="T7" fmla="*/ 2016 h 2016"/>
                  <a:gd name="T8" fmla="*/ 2642 w 2642"/>
                  <a:gd name="T9" fmla="*/ 2015 h 20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42"/>
                  <a:gd name="T16" fmla="*/ 0 h 2016"/>
                  <a:gd name="T17" fmla="*/ 2642 w 2642"/>
                  <a:gd name="T18" fmla="*/ 2016 h 20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42" h="2016">
                    <a:moveTo>
                      <a:pt x="2627" y="2000"/>
                    </a:moveTo>
                    <a:lnTo>
                      <a:pt x="1200" y="0"/>
                    </a:lnTo>
                    <a:lnTo>
                      <a:pt x="0" y="0"/>
                    </a:lnTo>
                    <a:lnTo>
                      <a:pt x="0" y="2016"/>
                    </a:lnTo>
                    <a:lnTo>
                      <a:pt x="2642" y="2015"/>
                    </a:lnTo>
                  </a:path>
                </a:pathLst>
              </a:custGeom>
              <a:solidFill>
                <a:srgbClr val="FFB3B3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2448" y="1104"/>
                <a:ext cx="1434" cy="2023"/>
              </a:xfrm>
              <a:custGeom>
                <a:avLst/>
                <a:gdLst>
                  <a:gd name="T0" fmla="*/ 1434 w 1434"/>
                  <a:gd name="T1" fmla="*/ 2023 h 2023"/>
                  <a:gd name="T2" fmla="*/ 0 w 1434"/>
                  <a:gd name="T3" fmla="*/ 0 h 2023"/>
                  <a:gd name="T4" fmla="*/ 0 60000 65536"/>
                  <a:gd name="T5" fmla="*/ 0 60000 65536"/>
                  <a:gd name="T6" fmla="*/ 0 w 1434"/>
                  <a:gd name="T7" fmla="*/ 0 h 2023"/>
                  <a:gd name="T8" fmla="*/ 1434 w 1434"/>
                  <a:gd name="T9" fmla="*/ 2023 h 202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34" h="2023">
                    <a:moveTo>
                      <a:pt x="1434" y="2023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  <p:sp>
            <p:nvSpPr>
              <p:cNvPr id="54" name="Freeform 32"/>
              <p:cNvSpPr>
                <a:spLocks/>
              </p:cNvSpPr>
              <p:nvPr/>
            </p:nvSpPr>
            <p:spPr bwMode="auto">
              <a:xfrm>
                <a:off x="2448" y="1104"/>
                <a:ext cx="1920" cy="2016"/>
              </a:xfrm>
              <a:custGeom>
                <a:avLst/>
                <a:gdLst>
                  <a:gd name="T0" fmla="*/ 1440 w 1920"/>
                  <a:gd name="T1" fmla="*/ 2016 h 2016"/>
                  <a:gd name="T2" fmla="*/ 0 w 1920"/>
                  <a:gd name="T3" fmla="*/ 0 h 2016"/>
                  <a:gd name="T4" fmla="*/ 1920 w 1920"/>
                  <a:gd name="T5" fmla="*/ 0 h 2016"/>
                  <a:gd name="T6" fmla="*/ 1920 w 1920"/>
                  <a:gd name="T7" fmla="*/ 2016 h 2016"/>
                  <a:gd name="T8" fmla="*/ 1440 w 1920"/>
                  <a:gd name="T9" fmla="*/ 2016 h 20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0"/>
                  <a:gd name="T16" fmla="*/ 0 h 2016"/>
                  <a:gd name="T17" fmla="*/ 1920 w 1920"/>
                  <a:gd name="T18" fmla="*/ 2016 h 20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0" h="2016">
                    <a:moveTo>
                      <a:pt x="1440" y="2016"/>
                    </a:moveTo>
                    <a:lnTo>
                      <a:pt x="0" y="0"/>
                    </a:lnTo>
                    <a:lnTo>
                      <a:pt x="1920" y="0"/>
                    </a:lnTo>
                    <a:lnTo>
                      <a:pt x="1920" y="2016"/>
                    </a:lnTo>
                    <a:lnTo>
                      <a:pt x="1440" y="2016"/>
                    </a:lnTo>
                    <a:close/>
                  </a:path>
                </a:pathLst>
              </a:custGeom>
              <a:solidFill>
                <a:srgbClr val="ABFFAB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</p:grp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2208" y="1344"/>
              <a:ext cx="158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3120" y="1392"/>
              <a:ext cx="57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2976" y="1152"/>
              <a:ext cx="72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H="1">
              <a:off x="3696" y="1536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 flipV="1">
              <a:off x="3696" y="1776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H="1" flipV="1">
              <a:off x="3696" y="1776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H="1" flipV="1">
              <a:off x="3696" y="1776"/>
              <a:ext cx="43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3744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3984" y="153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072" y="13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45" name="Oval 43"/>
            <p:cNvSpPr>
              <a:spLocks noChangeArrowheads="1"/>
            </p:cNvSpPr>
            <p:nvPr/>
          </p:nvSpPr>
          <p:spPr bwMode="auto">
            <a:xfrm>
              <a:off x="4128" y="22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3888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 rot="-5400000">
              <a:off x="3792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48" name="Oval 46"/>
            <p:cNvSpPr>
              <a:spLocks noChangeArrowheads="1"/>
            </p:cNvSpPr>
            <p:nvPr/>
          </p:nvSpPr>
          <p:spPr bwMode="auto">
            <a:xfrm rot="-5400000">
              <a:off x="2160" y="12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49" name="Oval 47"/>
            <p:cNvSpPr>
              <a:spLocks noChangeArrowheads="1"/>
            </p:cNvSpPr>
            <p:nvPr/>
          </p:nvSpPr>
          <p:spPr bwMode="auto">
            <a:xfrm rot="-5400000">
              <a:off x="2928" y="11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50" name="AutoShape 48"/>
            <p:cNvSpPr>
              <a:spLocks noChangeArrowheads="1"/>
            </p:cNvSpPr>
            <p:nvPr/>
          </p:nvSpPr>
          <p:spPr bwMode="auto">
            <a:xfrm>
              <a:off x="2914" y="186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a-ES">
                <a:latin typeface="Arial Narrow" pitchFamily="34" charset="0"/>
              </a:endParaRPr>
            </a:p>
          </p:txBody>
        </p:sp>
        <p:sp>
          <p:nvSpPr>
            <p:cNvPr id="51" name="AutoShape 49"/>
            <p:cNvSpPr>
              <a:spLocks noChangeArrowheads="1"/>
            </p:cNvSpPr>
            <p:nvPr/>
          </p:nvSpPr>
          <p:spPr bwMode="auto">
            <a:xfrm>
              <a:off x="3648" y="1728"/>
              <a:ext cx="96" cy="96"/>
            </a:xfrm>
            <a:prstGeom prst="star5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a-ES">
                <a:latin typeface="Arial Narrow" pitchFamily="34" charset="0"/>
              </a:endParaRPr>
            </a:p>
          </p:txBody>
        </p:sp>
      </p:grpSp>
      <p:grpSp>
        <p:nvGrpSpPr>
          <p:cNvPr id="55" name="Group 50"/>
          <p:cNvGrpSpPr>
            <a:grpSpLocks/>
          </p:cNvGrpSpPr>
          <p:nvPr/>
        </p:nvGrpSpPr>
        <p:grpSpPr bwMode="auto">
          <a:xfrm>
            <a:off x="4191000" y="376962"/>
            <a:ext cx="4953000" cy="3205163"/>
            <a:chOff x="1440" y="816"/>
            <a:chExt cx="3120" cy="2019"/>
          </a:xfrm>
        </p:grpSpPr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1440" y="816"/>
              <a:ext cx="2158" cy="2012"/>
            </a:xfrm>
            <a:custGeom>
              <a:avLst/>
              <a:gdLst>
                <a:gd name="T0" fmla="*/ 2143 w 2158"/>
                <a:gd name="T1" fmla="*/ 1941 h 2034"/>
                <a:gd name="T2" fmla="*/ 1649 w 2158"/>
                <a:gd name="T3" fmla="*/ 14 h 2034"/>
                <a:gd name="T4" fmla="*/ 0 w 2158"/>
                <a:gd name="T5" fmla="*/ 0 h 2034"/>
                <a:gd name="T6" fmla="*/ 0 w 2158"/>
                <a:gd name="T7" fmla="*/ 1930 h 2034"/>
                <a:gd name="T8" fmla="*/ 2158 w 2158"/>
                <a:gd name="T9" fmla="*/ 1947 h 20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8"/>
                <a:gd name="T16" fmla="*/ 0 h 2034"/>
                <a:gd name="T17" fmla="*/ 2158 w 2158"/>
                <a:gd name="T18" fmla="*/ 2034 h 20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8" h="2034">
                  <a:moveTo>
                    <a:pt x="2143" y="2027"/>
                  </a:moveTo>
                  <a:lnTo>
                    <a:pt x="1649" y="14"/>
                  </a:lnTo>
                  <a:lnTo>
                    <a:pt x="0" y="0"/>
                  </a:lnTo>
                  <a:lnTo>
                    <a:pt x="0" y="2016"/>
                  </a:lnTo>
                  <a:lnTo>
                    <a:pt x="2158" y="2034"/>
                  </a:lnTo>
                </a:path>
              </a:pathLst>
            </a:custGeom>
            <a:solidFill>
              <a:srgbClr val="FFB3B3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3082" y="816"/>
              <a:ext cx="1478" cy="2019"/>
            </a:xfrm>
            <a:custGeom>
              <a:avLst/>
              <a:gdLst>
                <a:gd name="T0" fmla="*/ 509 w 1478"/>
                <a:gd name="T1" fmla="*/ 2019 h 2019"/>
                <a:gd name="T2" fmla="*/ 0 w 1478"/>
                <a:gd name="T3" fmla="*/ 22 h 2019"/>
                <a:gd name="T4" fmla="*/ 1478 w 1478"/>
                <a:gd name="T5" fmla="*/ 0 h 2019"/>
                <a:gd name="T6" fmla="*/ 1478 w 1478"/>
                <a:gd name="T7" fmla="*/ 2016 h 2019"/>
                <a:gd name="T8" fmla="*/ 509 w 1478"/>
                <a:gd name="T9" fmla="*/ 2019 h 2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8"/>
                <a:gd name="T16" fmla="*/ 0 h 2019"/>
                <a:gd name="T17" fmla="*/ 1478 w 1478"/>
                <a:gd name="T18" fmla="*/ 2019 h 20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8" h="2019">
                  <a:moveTo>
                    <a:pt x="509" y="2019"/>
                  </a:moveTo>
                  <a:lnTo>
                    <a:pt x="0" y="22"/>
                  </a:lnTo>
                  <a:lnTo>
                    <a:pt x="1478" y="0"/>
                  </a:lnTo>
                  <a:lnTo>
                    <a:pt x="1478" y="2016"/>
                  </a:lnTo>
                  <a:lnTo>
                    <a:pt x="509" y="2019"/>
                  </a:lnTo>
                  <a:close/>
                </a:path>
              </a:pathLst>
            </a:custGeom>
            <a:solidFill>
              <a:srgbClr val="ABFFAB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58" name="Oval 53"/>
            <p:cNvSpPr>
              <a:spLocks noChangeArrowheads="1"/>
            </p:cNvSpPr>
            <p:nvPr/>
          </p:nvSpPr>
          <p:spPr bwMode="auto">
            <a:xfrm>
              <a:off x="3744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59" name="Oval 54"/>
            <p:cNvSpPr>
              <a:spLocks noChangeArrowheads="1"/>
            </p:cNvSpPr>
            <p:nvPr/>
          </p:nvSpPr>
          <p:spPr bwMode="auto">
            <a:xfrm>
              <a:off x="3984" y="153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60" name="Oval 55"/>
            <p:cNvSpPr>
              <a:spLocks noChangeArrowheads="1"/>
            </p:cNvSpPr>
            <p:nvPr/>
          </p:nvSpPr>
          <p:spPr bwMode="auto">
            <a:xfrm>
              <a:off x="3072" y="13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61" name="Oval 56"/>
            <p:cNvSpPr>
              <a:spLocks noChangeArrowheads="1"/>
            </p:cNvSpPr>
            <p:nvPr/>
          </p:nvSpPr>
          <p:spPr bwMode="auto">
            <a:xfrm>
              <a:off x="4128" y="22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62" name="Oval 57"/>
            <p:cNvSpPr>
              <a:spLocks noChangeArrowheads="1"/>
            </p:cNvSpPr>
            <p:nvPr/>
          </p:nvSpPr>
          <p:spPr bwMode="auto">
            <a:xfrm>
              <a:off x="3888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63" name="Oval 58"/>
            <p:cNvSpPr>
              <a:spLocks noChangeArrowheads="1"/>
            </p:cNvSpPr>
            <p:nvPr/>
          </p:nvSpPr>
          <p:spPr bwMode="auto">
            <a:xfrm rot="-5400000">
              <a:off x="3792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64" name="Oval 59"/>
            <p:cNvSpPr>
              <a:spLocks noChangeArrowheads="1"/>
            </p:cNvSpPr>
            <p:nvPr/>
          </p:nvSpPr>
          <p:spPr bwMode="auto">
            <a:xfrm rot="-5400000">
              <a:off x="2160" y="12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65" name="Oval 60"/>
            <p:cNvSpPr>
              <a:spLocks noChangeArrowheads="1"/>
            </p:cNvSpPr>
            <p:nvPr/>
          </p:nvSpPr>
          <p:spPr bwMode="auto">
            <a:xfrm rot="-5400000">
              <a:off x="2928" y="11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66" name="AutoShape 61"/>
            <p:cNvSpPr>
              <a:spLocks noChangeArrowheads="1"/>
            </p:cNvSpPr>
            <p:nvPr/>
          </p:nvSpPr>
          <p:spPr bwMode="auto">
            <a:xfrm>
              <a:off x="2914" y="186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a-ES">
                <a:latin typeface="Arial Narrow" pitchFamily="34" charset="0"/>
              </a:endParaRPr>
            </a:p>
          </p:txBody>
        </p:sp>
        <p:sp>
          <p:nvSpPr>
            <p:cNvPr id="67" name="AutoShape 62"/>
            <p:cNvSpPr>
              <a:spLocks noChangeArrowheads="1"/>
            </p:cNvSpPr>
            <p:nvPr/>
          </p:nvSpPr>
          <p:spPr bwMode="auto">
            <a:xfrm>
              <a:off x="3648" y="1728"/>
              <a:ext cx="96" cy="96"/>
            </a:xfrm>
            <a:prstGeom prst="star5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a-ES">
                <a:latin typeface="Arial Narrow" pitchFamily="34" charset="0"/>
              </a:endParaRPr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3089" y="830"/>
              <a:ext cx="494" cy="1998"/>
            </a:xfrm>
            <a:custGeom>
              <a:avLst/>
              <a:gdLst>
                <a:gd name="T0" fmla="*/ 494 w 494"/>
                <a:gd name="T1" fmla="*/ 1998 h 1998"/>
                <a:gd name="T2" fmla="*/ 0 w 494"/>
                <a:gd name="T3" fmla="*/ 0 h 1998"/>
                <a:gd name="T4" fmla="*/ 0 60000 65536"/>
                <a:gd name="T5" fmla="*/ 0 60000 65536"/>
                <a:gd name="T6" fmla="*/ 0 w 494"/>
                <a:gd name="T7" fmla="*/ 0 h 1998"/>
                <a:gd name="T8" fmla="*/ 494 w 494"/>
                <a:gd name="T9" fmla="*/ 1998 h 19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4" h="1998">
                  <a:moveTo>
                    <a:pt x="494" y="1998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</p:grpSp>
      <p:grpSp>
        <p:nvGrpSpPr>
          <p:cNvPr id="69" name="Group 64"/>
          <p:cNvGrpSpPr>
            <a:grpSpLocks/>
          </p:cNvGrpSpPr>
          <p:nvPr/>
        </p:nvGrpSpPr>
        <p:grpSpPr bwMode="auto">
          <a:xfrm>
            <a:off x="5384800" y="886550"/>
            <a:ext cx="3098800" cy="2208212"/>
            <a:chOff x="2192" y="1137"/>
            <a:chExt cx="1952" cy="1391"/>
          </a:xfrm>
        </p:grpSpPr>
        <p:sp>
          <p:nvSpPr>
            <p:cNvPr id="70" name="Line 65"/>
            <p:cNvSpPr>
              <a:spLocks noChangeShapeType="1"/>
            </p:cNvSpPr>
            <p:nvPr/>
          </p:nvSpPr>
          <p:spPr bwMode="auto">
            <a:xfrm flipH="1" flipV="1">
              <a:off x="2192" y="1317"/>
              <a:ext cx="748" cy="6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 flipH="1" flipV="1">
              <a:off x="2955" y="1137"/>
              <a:ext cx="7" cy="7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 flipV="1">
              <a:off x="2955" y="1369"/>
              <a:ext cx="142" cy="5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73" name="Line 68"/>
            <p:cNvSpPr>
              <a:spLocks noChangeShapeType="1"/>
            </p:cNvSpPr>
            <p:nvPr/>
          </p:nvSpPr>
          <p:spPr bwMode="auto">
            <a:xfrm>
              <a:off x="3695" y="1795"/>
              <a:ext cx="83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74" name="Line 69"/>
            <p:cNvSpPr>
              <a:spLocks noChangeShapeType="1"/>
            </p:cNvSpPr>
            <p:nvPr/>
          </p:nvSpPr>
          <p:spPr bwMode="auto">
            <a:xfrm flipV="1">
              <a:off x="3703" y="1563"/>
              <a:ext cx="307" cy="2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>
              <a:off x="3695" y="1780"/>
              <a:ext cx="449" cy="5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3688" y="1788"/>
              <a:ext cx="120" cy="4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77" name="Line 72"/>
            <p:cNvSpPr>
              <a:spLocks noChangeShapeType="1"/>
            </p:cNvSpPr>
            <p:nvPr/>
          </p:nvSpPr>
          <p:spPr bwMode="auto">
            <a:xfrm>
              <a:off x="3703" y="1780"/>
              <a:ext cx="209" cy="7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</p:grpSp>
      <p:grpSp>
        <p:nvGrpSpPr>
          <p:cNvPr id="78" name="Group 73"/>
          <p:cNvGrpSpPr>
            <a:grpSpLocks/>
          </p:cNvGrpSpPr>
          <p:nvPr/>
        </p:nvGrpSpPr>
        <p:grpSpPr bwMode="auto">
          <a:xfrm>
            <a:off x="4191000" y="376962"/>
            <a:ext cx="4953000" cy="3205163"/>
            <a:chOff x="1440" y="816"/>
            <a:chExt cx="3120" cy="2019"/>
          </a:xfrm>
        </p:grpSpPr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1440" y="816"/>
              <a:ext cx="2158" cy="2012"/>
            </a:xfrm>
            <a:custGeom>
              <a:avLst/>
              <a:gdLst>
                <a:gd name="T0" fmla="*/ 2143 w 2158"/>
                <a:gd name="T1" fmla="*/ 1941 h 2034"/>
                <a:gd name="T2" fmla="*/ 1649 w 2158"/>
                <a:gd name="T3" fmla="*/ 14 h 2034"/>
                <a:gd name="T4" fmla="*/ 0 w 2158"/>
                <a:gd name="T5" fmla="*/ 0 h 2034"/>
                <a:gd name="T6" fmla="*/ 0 w 2158"/>
                <a:gd name="T7" fmla="*/ 1930 h 2034"/>
                <a:gd name="T8" fmla="*/ 2158 w 2158"/>
                <a:gd name="T9" fmla="*/ 1947 h 20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8"/>
                <a:gd name="T16" fmla="*/ 0 h 2034"/>
                <a:gd name="T17" fmla="*/ 2158 w 2158"/>
                <a:gd name="T18" fmla="*/ 2034 h 20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8" h="2034">
                  <a:moveTo>
                    <a:pt x="2143" y="2027"/>
                  </a:moveTo>
                  <a:lnTo>
                    <a:pt x="1649" y="14"/>
                  </a:lnTo>
                  <a:lnTo>
                    <a:pt x="0" y="0"/>
                  </a:lnTo>
                  <a:lnTo>
                    <a:pt x="0" y="2016"/>
                  </a:lnTo>
                  <a:lnTo>
                    <a:pt x="2158" y="2034"/>
                  </a:lnTo>
                </a:path>
              </a:pathLst>
            </a:custGeom>
            <a:solidFill>
              <a:srgbClr val="FFB3B3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3082" y="816"/>
              <a:ext cx="1478" cy="2019"/>
            </a:xfrm>
            <a:custGeom>
              <a:avLst/>
              <a:gdLst>
                <a:gd name="T0" fmla="*/ 509 w 1478"/>
                <a:gd name="T1" fmla="*/ 2019 h 2019"/>
                <a:gd name="T2" fmla="*/ 0 w 1478"/>
                <a:gd name="T3" fmla="*/ 22 h 2019"/>
                <a:gd name="T4" fmla="*/ 1478 w 1478"/>
                <a:gd name="T5" fmla="*/ 0 h 2019"/>
                <a:gd name="T6" fmla="*/ 1478 w 1478"/>
                <a:gd name="T7" fmla="*/ 2016 h 2019"/>
                <a:gd name="T8" fmla="*/ 509 w 1478"/>
                <a:gd name="T9" fmla="*/ 2019 h 2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8"/>
                <a:gd name="T16" fmla="*/ 0 h 2019"/>
                <a:gd name="T17" fmla="*/ 1478 w 1478"/>
                <a:gd name="T18" fmla="*/ 2019 h 20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8" h="2019">
                  <a:moveTo>
                    <a:pt x="509" y="2019"/>
                  </a:moveTo>
                  <a:lnTo>
                    <a:pt x="0" y="22"/>
                  </a:lnTo>
                  <a:lnTo>
                    <a:pt x="1478" y="0"/>
                  </a:lnTo>
                  <a:lnTo>
                    <a:pt x="1478" y="2016"/>
                  </a:lnTo>
                  <a:lnTo>
                    <a:pt x="509" y="2019"/>
                  </a:lnTo>
                  <a:close/>
                </a:path>
              </a:pathLst>
            </a:custGeom>
            <a:solidFill>
              <a:srgbClr val="ABFFAB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grpSp>
          <p:nvGrpSpPr>
            <p:cNvPr id="81" name="Group 76"/>
            <p:cNvGrpSpPr>
              <a:grpSpLocks/>
            </p:cNvGrpSpPr>
            <p:nvPr/>
          </p:nvGrpSpPr>
          <p:grpSpPr bwMode="auto">
            <a:xfrm>
              <a:off x="2160" y="1104"/>
              <a:ext cx="2016" cy="1440"/>
              <a:chOff x="2160" y="1104"/>
              <a:chExt cx="2016" cy="1440"/>
            </a:xfrm>
          </p:grpSpPr>
          <p:sp>
            <p:nvSpPr>
              <p:cNvPr id="95" name="Oval 77"/>
              <p:cNvSpPr>
                <a:spLocks noChangeArrowheads="1"/>
              </p:cNvSpPr>
              <p:nvPr/>
            </p:nvSpPr>
            <p:spPr bwMode="auto">
              <a:xfrm>
                <a:off x="3744" y="249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ca-ES">
                  <a:latin typeface="Arial Narrow" pitchFamily="34" charset="0"/>
                </a:endParaRPr>
              </a:p>
            </p:txBody>
          </p:sp>
          <p:sp>
            <p:nvSpPr>
              <p:cNvPr id="96" name="Oval 78"/>
              <p:cNvSpPr>
                <a:spLocks noChangeArrowheads="1"/>
              </p:cNvSpPr>
              <p:nvPr/>
            </p:nvSpPr>
            <p:spPr bwMode="auto">
              <a:xfrm>
                <a:off x="3984" y="153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ca-ES">
                  <a:latin typeface="Arial Narrow" pitchFamily="34" charset="0"/>
                </a:endParaRPr>
              </a:p>
            </p:txBody>
          </p:sp>
          <p:sp>
            <p:nvSpPr>
              <p:cNvPr id="97" name="Oval 79"/>
              <p:cNvSpPr>
                <a:spLocks noChangeArrowheads="1"/>
              </p:cNvSpPr>
              <p:nvPr/>
            </p:nvSpPr>
            <p:spPr bwMode="auto">
              <a:xfrm>
                <a:off x="3072" y="13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ca-ES">
                  <a:latin typeface="Arial Narrow" pitchFamily="34" charset="0"/>
                </a:endParaRPr>
              </a:p>
            </p:txBody>
          </p:sp>
          <p:sp>
            <p:nvSpPr>
              <p:cNvPr id="98" name="Oval 80"/>
              <p:cNvSpPr>
                <a:spLocks noChangeArrowheads="1"/>
              </p:cNvSpPr>
              <p:nvPr/>
            </p:nvSpPr>
            <p:spPr bwMode="auto">
              <a:xfrm>
                <a:off x="4128" y="225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ca-ES">
                  <a:latin typeface="Arial Narrow" pitchFamily="34" charset="0"/>
                </a:endParaRPr>
              </a:p>
            </p:txBody>
          </p:sp>
          <p:sp>
            <p:nvSpPr>
              <p:cNvPr id="99" name="Oval 81"/>
              <p:cNvSpPr>
                <a:spLocks noChangeArrowheads="1"/>
              </p:cNvSpPr>
              <p:nvPr/>
            </p:nvSpPr>
            <p:spPr bwMode="auto">
              <a:xfrm>
                <a:off x="3888" y="249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ca-ES">
                  <a:latin typeface="Arial Narrow" pitchFamily="34" charset="0"/>
                </a:endParaRPr>
              </a:p>
            </p:txBody>
          </p:sp>
          <p:sp>
            <p:nvSpPr>
              <p:cNvPr id="100" name="Oval 82"/>
              <p:cNvSpPr>
                <a:spLocks noChangeArrowheads="1"/>
              </p:cNvSpPr>
              <p:nvPr/>
            </p:nvSpPr>
            <p:spPr bwMode="auto">
              <a:xfrm rot="-5400000">
                <a:off x="3792" y="22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ca-ES">
                  <a:latin typeface="Arial Narrow" pitchFamily="34" charset="0"/>
                </a:endParaRPr>
              </a:p>
            </p:txBody>
          </p:sp>
          <p:sp>
            <p:nvSpPr>
              <p:cNvPr id="101" name="Oval 83"/>
              <p:cNvSpPr>
                <a:spLocks noChangeArrowheads="1"/>
              </p:cNvSpPr>
              <p:nvPr/>
            </p:nvSpPr>
            <p:spPr bwMode="auto">
              <a:xfrm rot="-5400000">
                <a:off x="2160" y="129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ca-ES">
                  <a:latin typeface="Arial Narrow" pitchFamily="34" charset="0"/>
                </a:endParaRPr>
              </a:p>
            </p:txBody>
          </p:sp>
          <p:sp>
            <p:nvSpPr>
              <p:cNvPr id="102" name="Oval 84"/>
              <p:cNvSpPr>
                <a:spLocks noChangeArrowheads="1"/>
              </p:cNvSpPr>
              <p:nvPr/>
            </p:nvSpPr>
            <p:spPr bwMode="auto">
              <a:xfrm rot="-5400000">
                <a:off x="2928" y="110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ca-ES">
                  <a:latin typeface="Arial Narrow" pitchFamily="34" charset="0"/>
                </a:endParaRPr>
              </a:p>
            </p:txBody>
          </p:sp>
        </p:grpSp>
        <p:sp>
          <p:nvSpPr>
            <p:cNvPr id="82" name="Freeform 85"/>
            <p:cNvSpPr>
              <a:spLocks/>
            </p:cNvSpPr>
            <p:nvPr/>
          </p:nvSpPr>
          <p:spPr bwMode="auto">
            <a:xfrm>
              <a:off x="3089" y="830"/>
              <a:ext cx="494" cy="1998"/>
            </a:xfrm>
            <a:custGeom>
              <a:avLst/>
              <a:gdLst>
                <a:gd name="T0" fmla="*/ 494 w 494"/>
                <a:gd name="T1" fmla="*/ 1998 h 1998"/>
                <a:gd name="T2" fmla="*/ 0 w 494"/>
                <a:gd name="T3" fmla="*/ 0 h 1998"/>
                <a:gd name="T4" fmla="*/ 0 60000 65536"/>
                <a:gd name="T5" fmla="*/ 0 60000 65536"/>
                <a:gd name="T6" fmla="*/ 0 w 494"/>
                <a:gd name="T7" fmla="*/ 0 h 1998"/>
                <a:gd name="T8" fmla="*/ 494 w 494"/>
                <a:gd name="T9" fmla="*/ 1998 h 19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4" h="1998">
                  <a:moveTo>
                    <a:pt x="494" y="1998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grpSp>
          <p:nvGrpSpPr>
            <p:cNvPr id="83" name="Group 86"/>
            <p:cNvGrpSpPr>
              <a:grpSpLocks/>
            </p:cNvGrpSpPr>
            <p:nvPr/>
          </p:nvGrpSpPr>
          <p:grpSpPr bwMode="auto">
            <a:xfrm>
              <a:off x="2192" y="1137"/>
              <a:ext cx="1960" cy="1407"/>
              <a:chOff x="2192" y="1137"/>
              <a:chExt cx="1960" cy="1407"/>
            </a:xfrm>
          </p:grpSpPr>
          <p:grpSp>
            <p:nvGrpSpPr>
              <p:cNvPr id="84" name="Group 87"/>
              <p:cNvGrpSpPr>
                <a:grpSpLocks/>
              </p:cNvGrpSpPr>
              <p:nvPr/>
            </p:nvGrpSpPr>
            <p:grpSpPr bwMode="auto">
              <a:xfrm>
                <a:off x="2192" y="1137"/>
                <a:ext cx="1960" cy="1407"/>
                <a:chOff x="2192" y="1137"/>
                <a:chExt cx="1960" cy="1407"/>
              </a:xfrm>
            </p:grpSpPr>
            <p:sp>
              <p:nvSpPr>
                <p:cNvPr id="87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192" y="1257"/>
                  <a:ext cx="613" cy="6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s-ES"/>
                </a:p>
              </p:txBody>
            </p:sp>
            <p:sp>
              <p:nvSpPr>
                <p:cNvPr id="88" name="Line 89"/>
                <p:cNvSpPr>
                  <a:spLocks noChangeShapeType="1"/>
                </p:cNvSpPr>
                <p:nvPr/>
              </p:nvSpPr>
              <p:spPr bwMode="auto">
                <a:xfrm>
                  <a:off x="2805" y="1264"/>
                  <a:ext cx="291" cy="1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s-ES"/>
                </a:p>
              </p:txBody>
            </p:sp>
            <p:sp>
              <p:nvSpPr>
                <p:cNvPr id="89" name="Line 90"/>
                <p:cNvSpPr>
                  <a:spLocks noChangeShapeType="1"/>
                </p:cNvSpPr>
                <p:nvPr/>
              </p:nvSpPr>
              <p:spPr bwMode="auto">
                <a:xfrm flipV="1">
                  <a:off x="2805" y="1137"/>
                  <a:ext cx="142" cy="1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s-ES"/>
                </a:p>
              </p:txBody>
            </p:sp>
            <p:sp>
              <p:nvSpPr>
                <p:cNvPr id="90" name="Line 91"/>
                <p:cNvSpPr>
                  <a:spLocks noChangeShapeType="1"/>
                </p:cNvSpPr>
                <p:nvPr/>
              </p:nvSpPr>
              <p:spPr bwMode="auto">
                <a:xfrm flipV="1">
                  <a:off x="3778" y="2132"/>
                  <a:ext cx="157" cy="4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s-ES"/>
                </a:p>
              </p:txBody>
            </p:sp>
            <p:sp>
              <p:nvSpPr>
                <p:cNvPr id="91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3912" y="2132"/>
                  <a:ext cx="23" cy="3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s-ES"/>
                </a:p>
              </p:txBody>
            </p:sp>
            <p:sp>
              <p:nvSpPr>
                <p:cNvPr id="92" name="Line 93"/>
                <p:cNvSpPr>
                  <a:spLocks noChangeShapeType="1"/>
                </p:cNvSpPr>
                <p:nvPr/>
              </p:nvSpPr>
              <p:spPr bwMode="auto">
                <a:xfrm flipH="1" flipV="1">
                  <a:off x="3935" y="2132"/>
                  <a:ext cx="217" cy="1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s-ES"/>
                </a:p>
              </p:txBody>
            </p:sp>
            <p:sp>
              <p:nvSpPr>
                <p:cNvPr id="93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3935" y="1563"/>
                  <a:ext cx="83" cy="5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s-ES"/>
                </a:p>
              </p:txBody>
            </p:sp>
            <p:sp>
              <p:nvSpPr>
                <p:cNvPr id="94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3823" y="2132"/>
                  <a:ext cx="112" cy="10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s-ES"/>
                </a:p>
              </p:txBody>
            </p:sp>
          </p:grpSp>
          <p:sp>
            <p:nvSpPr>
              <p:cNvPr id="85" name="AutoShape 96"/>
              <p:cNvSpPr>
                <a:spLocks noChangeArrowheads="1"/>
              </p:cNvSpPr>
              <p:nvPr/>
            </p:nvSpPr>
            <p:spPr bwMode="auto">
              <a:xfrm>
                <a:off x="2764" y="1202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ca-ES">
                  <a:latin typeface="Arial Narrow" pitchFamily="34" charset="0"/>
                </a:endParaRPr>
              </a:p>
            </p:txBody>
          </p:sp>
          <p:sp>
            <p:nvSpPr>
              <p:cNvPr id="86" name="AutoShape 97"/>
              <p:cNvSpPr>
                <a:spLocks noChangeArrowheads="1"/>
              </p:cNvSpPr>
              <p:nvPr/>
            </p:nvSpPr>
            <p:spPr bwMode="auto">
              <a:xfrm>
                <a:off x="3887" y="2087"/>
                <a:ext cx="96" cy="96"/>
              </a:xfrm>
              <a:prstGeom prst="star5">
                <a:avLst/>
              </a:prstGeom>
              <a:solidFill>
                <a:srgbClr val="00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ca-ES">
                  <a:latin typeface="Arial Narrow" pitchFamily="34" charset="0"/>
                </a:endParaRPr>
              </a:p>
            </p:txBody>
          </p:sp>
        </p:grpSp>
      </p:grpSp>
      <p:grpSp>
        <p:nvGrpSpPr>
          <p:cNvPr id="103" name="Group 98"/>
          <p:cNvGrpSpPr>
            <a:grpSpLocks/>
          </p:cNvGrpSpPr>
          <p:nvPr/>
        </p:nvGrpSpPr>
        <p:grpSpPr bwMode="auto">
          <a:xfrm>
            <a:off x="4191000" y="327750"/>
            <a:ext cx="4953000" cy="3311525"/>
            <a:chOff x="1440" y="750"/>
            <a:chExt cx="3120" cy="2086"/>
          </a:xfrm>
        </p:grpSpPr>
        <p:sp>
          <p:nvSpPr>
            <p:cNvPr id="104" name="Freeform 99"/>
            <p:cNvSpPr>
              <a:spLocks/>
            </p:cNvSpPr>
            <p:nvPr/>
          </p:nvSpPr>
          <p:spPr bwMode="auto">
            <a:xfrm>
              <a:off x="1440" y="816"/>
              <a:ext cx="2570" cy="2019"/>
            </a:xfrm>
            <a:custGeom>
              <a:avLst/>
              <a:gdLst>
                <a:gd name="T0" fmla="*/ 1133 w 2570"/>
                <a:gd name="T1" fmla="*/ 2019 h 2019"/>
                <a:gd name="T2" fmla="*/ 2570 w 2570"/>
                <a:gd name="T3" fmla="*/ 14 h 2019"/>
                <a:gd name="T4" fmla="*/ 0 w 2570"/>
                <a:gd name="T5" fmla="*/ 0 h 2019"/>
                <a:gd name="T6" fmla="*/ 0 w 2570"/>
                <a:gd name="T7" fmla="*/ 1994 h 2019"/>
                <a:gd name="T8" fmla="*/ 1148 w 2570"/>
                <a:gd name="T9" fmla="*/ 2004 h 2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70"/>
                <a:gd name="T16" fmla="*/ 0 h 2019"/>
                <a:gd name="T17" fmla="*/ 2570 w 2570"/>
                <a:gd name="T18" fmla="*/ 2019 h 20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70" h="2019">
                  <a:moveTo>
                    <a:pt x="1133" y="2019"/>
                  </a:moveTo>
                  <a:lnTo>
                    <a:pt x="2570" y="14"/>
                  </a:lnTo>
                  <a:lnTo>
                    <a:pt x="0" y="0"/>
                  </a:lnTo>
                  <a:lnTo>
                    <a:pt x="0" y="1994"/>
                  </a:lnTo>
                  <a:lnTo>
                    <a:pt x="1148" y="2004"/>
                  </a:lnTo>
                </a:path>
              </a:pathLst>
            </a:custGeom>
            <a:solidFill>
              <a:srgbClr val="FFB3B3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05" name="Freeform 100"/>
            <p:cNvSpPr>
              <a:spLocks/>
            </p:cNvSpPr>
            <p:nvPr/>
          </p:nvSpPr>
          <p:spPr bwMode="auto">
            <a:xfrm>
              <a:off x="2588" y="750"/>
              <a:ext cx="1972" cy="2019"/>
            </a:xfrm>
            <a:custGeom>
              <a:avLst/>
              <a:gdLst>
                <a:gd name="T0" fmla="*/ 0 w 1972"/>
                <a:gd name="T1" fmla="*/ 2019 h 2019"/>
                <a:gd name="T2" fmla="*/ 1429 w 1972"/>
                <a:gd name="T3" fmla="*/ 7 h 2019"/>
                <a:gd name="T4" fmla="*/ 1972 w 1972"/>
                <a:gd name="T5" fmla="*/ 0 h 2019"/>
                <a:gd name="T6" fmla="*/ 1972 w 1972"/>
                <a:gd name="T7" fmla="*/ 2016 h 2019"/>
                <a:gd name="T8" fmla="*/ 0 w 1972"/>
                <a:gd name="T9" fmla="*/ 2019 h 2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2"/>
                <a:gd name="T16" fmla="*/ 0 h 2019"/>
                <a:gd name="T17" fmla="*/ 1972 w 1972"/>
                <a:gd name="T18" fmla="*/ 2019 h 20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2" h="2019">
                  <a:moveTo>
                    <a:pt x="0" y="2019"/>
                  </a:moveTo>
                  <a:lnTo>
                    <a:pt x="1429" y="7"/>
                  </a:lnTo>
                  <a:lnTo>
                    <a:pt x="1972" y="0"/>
                  </a:lnTo>
                  <a:lnTo>
                    <a:pt x="1972" y="2016"/>
                  </a:lnTo>
                  <a:lnTo>
                    <a:pt x="0" y="2019"/>
                  </a:lnTo>
                  <a:close/>
                </a:path>
              </a:pathLst>
            </a:custGeom>
            <a:solidFill>
              <a:srgbClr val="ABFFAB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06" name="Oval 101"/>
            <p:cNvSpPr>
              <a:spLocks noChangeArrowheads="1"/>
            </p:cNvSpPr>
            <p:nvPr/>
          </p:nvSpPr>
          <p:spPr bwMode="auto">
            <a:xfrm>
              <a:off x="3744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107" name="Oval 102"/>
            <p:cNvSpPr>
              <a:spLocks noChangeArrowheads="1"/>
            </p:cNvSpPr>
            <p:nvPr/>
          </p:nvSpPr>
          <p:spPr bwMode="auto">
            <a:xfrm>
              <a:off x="3984" y="153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108" name="Oval 103"/>
            <p:cNvSpPr>
              <a:spLocks noChangeArrowheads="1"/>
            </p:cNvSpPr>
            <p:nvPr/>
          </p:nvSpPr>
          <p:spPr bwMode="auto">
            <a:xfrm>
              <a:off x="3072" y="13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109" name="Oval 104"/>
            <p:cNvSpPr>
              <a:spLocks noChangeArrowheads="1"/>
            </p:cNvSpPr>
            <p:nvPr/>
          </p:nvSpPr>
          <p:spPr bwMode="auto">
            <a:xfrm>
              <a:off x="4128" y="22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110" name="Oval 105"/>
            <p:cNvSpPr>
              <a:spLocks noChangeArrowheads="1"/>
            </p:cNvSpPr>
            <p:nvPr/>
          </p:nvSpPr>
          <p:spPr bwMode="auto">
            <a:xfrm>
              <a:off x="3888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111" name="Oval 106"/>
            <p:cNvSpPr>
              <a:spLocks noChangeArrowheads="1"/>
            </p:cNvSpPr>
            <p:nvPr/>
          </p:nvSpPr>
          <p:spPr bwMode="auto">
            <a:xfrm rot="-5400000">
              <a:off x="3792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112" name="Oval 107"/>
            <p:cNvSpPr>
              <a:spLocks noChangeArrowheads="1"/>
            </p:cNvSpPr>
            <p:nvPr/>
          </p:nvSpPr>
          <p:spPr bwMode="auto">
            <a:xfrm rot="-5400000">
              <a:off x="2160" y="12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113" name="Oval 108"/>
            <p:cNvSpPr>
              <a:spLocks noChangeArrowheads="1"/>
            </p:cNvSpPr>
            <p:nvPr/>
          </p:nvSpPr>
          <p:spPr bwMode="auto">
            <a:xfrm rot="-5400000">
              <a:off x="2928" y="11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>
                <a:latin typeface="Arial Narrow" pitchFamily="34" charset="0"/>
              </a:endParaRPr>
            </a:p>
          </p:txBody>
        </p:sp>
        <p:sp>
          <p:nvSpPr>
            <p:cNvPr id="114" name="Freeform 109"/>
            <p:cNvSpPr>
              <a:spLocks/>
            </p:cNvSpPr>
            <p:nvPr/>
          </p:nvSpPr>
          <p:spPr bwMode="auto">
            <a:xfrm flipH="1">
              <a:off x="2588" y="830"/>
              <a:ext cx="1422" cy="2006"/>
            </a:xfrm>
            <a:custGeom>
              <a:avLst/>
              <a:gdLst>
                <a:gd name="T0" fmla="*/ 33915 w 494"/>
                <a:gd name="T1" fmla="*/ 2030 h 1998"/>
                <a:gd name="T2" fmla="*/ 0 w 494"/>
                <a:gd name="T3" fmla="*/ 0 h 1998"/>
                <a:gd name="T4" fmla="*/ 0 60000 65536"/>
                <a:gd name="T5" fmla="*/ 0 60000 65536"/>
                <a:gd name="T6" fmla="*/ 0 w 494"/>
                <a:gd name="T7" fmla="*/ 0 h 1998"/>
                <a:gd name="T8" fmla="*/ 494 w 494"/>
                <a:gd name="T9" fmla="*/ 1998 h 19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4" h="1998">
                  <a:moveTo>
                    <a:pt x="494" y="1998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s-ES"/>
            </a:p>
          </p:txBody>
        </p:sp>
        <p:grpSp>
          <p:nvGrpSpPr>
            <p:cNvPr id="115" name="Group 110"/>
            <p:cNvGrpSpPr>
              <a:grpSpLocks/>
            </p:cNvGrpSpPr>
            <p:nvPr/>
          </p:nvGrpSpPr>
          <p:grpSpPr bwMode="auto">
            <a:xfrm>
              <a:off x="2192" y="1137"/>
              <a:ext cx="1960" cy="1407"/>
              <a:chOff x="2192" y="1137"/>
              <a:chExt cx="1960" cy="1407"/>
            </a:xfrm>
          </p:grpSpPr>
          <p:sp>
            <p:nvSpPr>
              <p:cNvPr id="118" name="Line 111"/>
              <p:cNvSpPr>
                <a:spLocks noChangeShapeType="1"/>
              </p:cNvSpPr>
              <p:nvPr/>
            </p:nvSpPr>
            <p:spPr bwMode="auto">
              <a:xfrm flipV="1">
                <a:off x="2192" y="1257"/>
                <a:ext cx="613" cy="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  <p:sp>
            <p:nvSpPr>
              <p:cNvPr id="119" name="Line 112"/>
              <p:cNvSpPr>
                <a:spLocks noChangeShapeType="1"/>
              </p:cNvSpPr>
              <p:nvPr/>
            </p:nvSpPr>
            <p:spPr bwMode="auto">
              <a:xfrm>
                <a:off x="2805" y="1264"/>
                <a:ext cx="291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  <p:sp>
            <p:nvSpPr>
              <p:cNvPr id="120" name="Line 113"/>
              <p:cNvSpPr>
                <a:spLocks noChangeShapeType="1"/>
              </p:cNvSpPr>
              <p:nvPr/>
            </p:nvSpPr>
            <p:spPr bwMode="auto">
              <a:xfrm flipV="1">
                <a:off x="2805" y="1137"/>
                <a:ext cx="142" cy="1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  <p:sp>
            <p:nvSpPr>
              <p:cNvPr id="121" name="Line 114"/>
              <p:cNvSpPr>
                <a:spLocks noChangeShapeType="1"/>
              </p:cNvSpPr>
              <p:nvPr/>
            </p:nvSpPr>
            <p:spPr bwMode="auto">
              <a:xfrm flipV="1">
                <a:off x="3778" y="2132"/>
                <a:ext cx="157" cy="4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  <p:sp>
            <p:nvSpPr>
              <p:cNvPr id="122" name="Line 115"/>
              <p:cNvSpPr>
                <a:spLocks noChangeShapeType="1"/>
              </p:cNvSpPr>
              <p:nvPr/>
            </p:nvSpPr>
            <p:spPr bwMode="auto">
              <a:xfrm flipV="1">
                <a:off x="3912" y="2132"/>
                <a:ext cx="23" cy="3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  <p:sp>
            <p:nvSpPr>
              <p:cNvPr id="123" name="Line 116"/>
              <p:cNvSpPr>
                <a:spLocks noChangeShapeType="1"/>
              </p:cNvSpPr>
              <p:nvPr/>
            </p:nvSpPr>
            <p:spPr bwMode="auto">
              <a:xfrm flipH="1" flipV="1">
                <a:off x="3935" y="2132"/>
                <a:ext cx="217" cy="1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  <p:sp>
            <p:nvSpPr>
              <p:cNvPr id="124" name="Line 117"/>
              <p:cNvSpPr>
                <a:spLocks noChangeShapeType="1"/>
              </p:cNvSpPr>
              <p:nvPr/>
            </p:nvSpPr>
            <p:spPr bwMode="auto">
              <a:xfrm flipH="1">
                <a:off x="3935" y="1563"/>
                <a:ext cx="83" cy="5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  <p:sp>
            <p:nvSpPr>
              <p:cNvPr id="125" name="Line 118"/>
              <p:cNvSpPr>
                <a:spLocks noChangeShapeType="1"/>
              </p:cNvSpPr>
              <p:nvPr/>
            </p:nvSpPr>
            <p:spPr bwMode="auto">
              <a:xfrm flipV="1">
                <a:off x="3823" y="2132"/>
                <a:ext cx="112" cy="1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/>
              <a:lstStyle/>
              <a:p>
                <a:endParaRPr lang="es-ES"/>
              </a:p>
            </p:txBody>
          </p:sp>
        </p:grpSp>
        <p:sp>
          <p:nvSpPr>
            <p:cNvPr id="116" name="AutoShape 119"/>
            <p:cNvSpPr>
              <a:spLocks noChangeArrowheads="1"/>
            </p:cNvSpPr>
            <p:nvPr/>
          </p:nvSpPr>
          <p:spPr bwMode="auto">
            <a:xfrm>
              <a:off x="2764" y="120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a-ES">
                <a:latin typeface="Arial Narrow" pitchFamily="34" charset="0"/>
              </a:endParaRPr>
            </a:p>
          </p:txBody>
        </p:sp>
        <p:sp>
          <p:nvSpPr>
            <p:cNvPr id="117" name="AutoShape 120"/>
            <p:cNvSpPr>
              <a:spLocks noChangeArrowheads="1"/>
            </p:cNvSpPr>
            <p:nvPr/>
          </p:nvSpPr>
          <p:spPr bwMode="auto">
            <a:xfrm>
              <a:off x="3887" y="2087"/>
              <a:ext cx="96" cy="96"/>
            </a:xfrm>
            <a:prstGeom prst="star5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a-ES">
                <a:latin typeface="Arial Narrow" pitchFamily="34" charset="0"/>
              </a:endParaRPr>
            </a:p>
          </p:txBody>
        </p:sp>
      </p:grpSp>
      <p:cxnSp>
        <p:nvCxnSpPr>
          <p:cNvPr id="126" name="18 Conector recto de flecha"/>
          <p:cNvCxnSpPr>
            <a:endCxn id="11" idx="3"/>
          </p:cNvCxnSpPr>
          <p:nvPr/>
        </p:nvCxnSpPr>
        <p:spPr>
          <a:xfrm flipV="1">
            <a:off x="4137025" y="3577362"/>
            <a:ext cx="5006975" cy="61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20 Conector recto de flecha"/>
          <p:cNvCxnSpPr/>
          <p:nvPr/>
        </p:nvCxnSpPr>
        <p:spPr>
          <a:xfrm flipV="1">
            <a:off x="4137025" y="454750"/>
            <a:ext cx="0" cy="3184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544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4544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4544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1454150" y="2987675"/>
            <a:ext cx="75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800" b="0" dirty="0">
                <a:latin typeface="Calibri"/>
                <a:ea typeface="Calibri"/>
                <a:cs typeface="Calibri"/>
              </a:rPr>
              <a:t>Image</a:t>
            </a:r>
          </a:p>
        </p:txBody>
      </p:sp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3429000" y="3011488"/>
            <a:ext cx="2408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800" b="0" dirty="0">
                <a:latin typeface="Calibri"/>
                <a:ea typeface="Calibri"/>
                <a:cs typeface="Calibri"/>
              </a:rPr>
              <a:t>Intensity-based clusters</a:t>
            </a:r>
          </a:p>
        </p:txBody>
      </p:sp>
      <p:sp>
        <p:nvSpPr>
          <p:cNvPr id="18439" name="Text Box 8"/>
          <p:cNvSpPr txBox="1">
            <a:spLocks noChangeArrowheads="1"/>
          </p:cNvSpPr>
          <p:nvPr/>
        </p:nvSpPr>
        <p:spPr bwMode="auto">
          <a:xfrm>
            <a:off x="6248400" y="3011488"/>
            <a:ext cx="20954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800" b="0" dirty="0">
                <a:latin typeface="Calibri"/>
                <a:ea typeface="Calibri"/>
                <a:cs typeface="Calibri"/>
              </a:rPr>
              <a:t>Color-based clusters</a:t>
            </a:r>
          </a:p>
        </p:txBody>
      </p:sp>
      <p:sp>
        <p:nvSpPr>
          <p:cNvPr id="1844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18441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K-means clustering based on intensity or color </a:t>
            </a:r>
            <a:endParaRPr lang="en-US" dirty="0" smtClean="0"/>
          </a:p>
          <a:p>
            <a:pPr>
              <a:buFontTx/>
              <a:buChar char="•"/>
            </a:pPr>
            <a:endParaRPr lang="en-US" dirty="0" smtClean="0"/>
          </a:p>
          <a:p>
            <a:pPr lvl="1">
              <a:buFontTx/>
              <a:buChar char="•"/>
            </a:pPr>
            <a:r>
              <a:rPr lang="en-US" dirty="0" smtClean="0"/>
              <a:t>Clusters </a:t>
            </a:r>
            <a:r>
              <a:rPr lang="en-US" dirty="0"/>
              <a:t>don</a:t>
            </a:r>
            <a:r>
              <a:rPr lang="ja-JP" altLang="en-US" dirty="0">
                <a:ea typeface="Calibri"/>
              </a:rPr>
              <a:t>’</a:t>
            </a:r>
            <a:r>
              <a:rPr lang="en-US" dirty="0"/>
              <a:t>t have to be spatially coherent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5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K-means: design choices</a:t>
            </a:r>
          </a:p>
        </p:txBody>
      </p:sp>
      <p:sp>
        <p:nvSpPr>
          <p:cNvPr id="47107" name="Content Placeholder 2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56388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Initialization</a:t>
            </a:r>
          </a:p>
          <a:p>
            <a:pPr lvl="1"/>
            <a:r>
              <a:rPr lang="en-US" dirty="0">
                <a:latin typeface="Calibri" charset="0"/>
              </a:rPr>
              <a:t>Randomly select K points as initial cluster center</a:t>
            </a:r>
          </a:p>
          <a:p>
            <a:endParaRPr lang="en-US" sz="1400" dirty="0" smtClean="0">
              <a:latin typeface="Calibri" charset="0"/>
            </a:endParaRPr>
          </a:p>
          <a:p>
            <a:endParaRPr lang="en-US" sz="1400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Distance measures</a:t>
            </a:r>
          </a:p>
          <a:p>
            <a:pPr lvl="1"/>
            <a:r>
              <a:rPr lang="en-US" dirty="0">
                <a:latin typeface="Calibri" charset="0"/>
              </a:rPr>
              <a:t>Traditionally </a:t>
            </a:r>
            <a:r>
              <a:rPr lang="en-US" dirty="0" smtClean="0">
                <a:latin typeface="Calibri" charset="0"/>
              </a:rPr>
              <a:t>Euclidean used, </a:t>
            </a:r>
            <a:r>
              <a:rPr lang="en-US" dirty="0">
                <a:latin typeface="Calibri" charset="0"/>
              </a:rPr>
              <a:t>could be </a:t>
            </a:r>
            <a:r>
              <a:rPr lang="en-US" dirty="0" smtClean="0">
                <a:latin typeface="Calibri" charset="0"/>
              </a:rPr>
              <a:t>others</a:t>
            </a:r>
          </a:p>
          <a:p>
            <a:pPr lvl="2"/>
            <a:r>
              <a:rPr lang="en-US" dirty="0" smtClean="0">
                <a:latin typeface="Calibri" charset="0"/>
              </a:rPr>
              <a:t>D((x1,y1),(x2,y2))=</a:t>
            </a:r>
            <a:r>
              <a:rPr lang="en-US" dirty="0" err="1" smtClean="0">
                <a:latin typeface="Calibri" charset="0"/>
              </a:rPr>
              <a:t>sqrt</a:t>
            </a:r>
            <a:r>
              <a:rPr lang="en-US" dirty="0" smtClean="0">
                <a:latin typeface="Calibri" charset="0"/>
              </a:rPr>
              <a:t>((x1-x2)^2+(y1-y2)^2)</a:t>
            </a:r>
            <a:endParaRPr lang="en-US" dirty="0">
              <a:latin typeface="Calibri" charset="0"/>
            </a:endParaRPr>
          </a:p>
          <a:p>
            <a:endParaRPr lang="en-US" sz="1400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Optimization</a:t>
            </a:r>
          </a:p>
          <a:p>
            <a:pPr lvl="1"/>
            <a:r>
              <a:rPr lang="en-US" dirty="0">
                <a:latin typeface="Calibri" charset="0"/>
              </a:rPr>
              <a:t>Will converge to a </a:t>
            </a:r>
            <a:r>
              <a:rPr lang="en-US" i="1" dirty="0">
                <a:latin typeface="Calibri" charset="0"/>
              </a:rPr>
              <a:t>local minimum</a:t>
            </a:r>
          </a:p>
          <a:p>
            <a:pPr lvl="1"/>
            <a:r>
              <a:rPr lang="en-US" dirty="0">
                <a:latin typeface="Calibri" charset="0"/>
              </a:rPr>
              <a:t>May want to perform multiple restarts</a:t>
            </a: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pic>
        <p:nvPicPr>
          <p:cNvPr id="4" name="Picture 2" descr="C:\Users\James\Dropbox\cs143 fall 2013\cs143 fall 2013 slides\15\K-means_convergence_to_a_local_minimu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4" r="33224"/>
          <a:stretch/>
        </p:blipFill>
        <p:spPr bwMode="auto">
          <a:xfrm>
            <a:off x="5762141" y="4267200"/>
            <a:ext cx="338185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6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453606" y="63847"/>
            <a:ext cx="4114800" cy="329184"/>
          </a:xfrm>
        </p:spPr>
        <p:txBody>
          <a:bodyPr/>
          <a:lstStyle/>
          <a:p>
            <a:r>
              <a:rPr lang="en-GB" dirty="0"/>
              <a:t>Computer Vision - A Modern Approach</a:t>
            </a:r>
          </a:p>
          <a:p>
            <a:r>
              <a:rPr lang="en-GB" dirty="0"/>
              <a:t>Set:  </a:t>
            </a:r>
            <a:r>
              <a:rPr lang="en-GB" dirty="0" smtClean="0"/>
              <a:t>Segmentation, Slides </a:t>
            </a:r>
            <a:r>
              <a:rPr lang="en-GB" dirty="0"/>
              <a:t>by D.A. Forsyth</a:t>
            </a:r>
            <a:endParaRPr lang="en-US" dirty="0"/>
          </a:p>
          <a:p>
            <a:endParaRPr lang="en-US" sz="1400" dirty="0"/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and Grouping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3774" y="1703666"/>
            <a:ext cx="8386825" cy="4718304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Goal</a:t>
            </a:r>
            <a:r>
              <a:rPr lang="en-US" sz="1800" dirty="0" smtClean="0"/>
              <a:t>: Obtain </a:t>
            </a:r>
            <a:r>
              <a:rPr lang="en-US" sz="1800" dirty="0"/>
              <a:t>a compact representation from an </a:t>
            </a:r>
            <a:r>
              <a:rPr lang="en-US" sz="1800" dirty="0" smtClean="0"/>
              <a:t>image or motion sequence</a:t>
            </a:r>
          </a:p>
          <a:p>
            <a:pPr lvl="1"/>
            <a:r>
              <a:rPr lang="en-US" sz="1400" dirty="0" smtClean="0"/>
              <a:t>Broad </a:t>
            </a:r>
            <a:r>
              <a:rPr lang="en-US" sz="1400" dirty="0"/>
              <a:t>theory is absent at </a:t>
            </a:r>
            <a:r>
              <a:rPr lang="en-US" sz="1400" dirty="0" smtClean="0"/>
              <a:t>present</a:t>
            </a:r>
            <a:endParaRPr lang="en-US" sz="1400" dirty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65636" t="56746" r="18101" b="14428"/>
          <a:stretch>
            <a:fillRect/>
          </a:stretch>
        </p:blipFill>
        <p:spPr bwMode="auto">
          <a:xfrm>
            <a:off x="1276861" y="4951995"/>
            <a:ext cx="1278664" cy="127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upo 12"/>
          <p:cNvGrpSpPr/>
          <p:nvPr/>
        </p:nvGrpSpPr>
        <p:grpSpPr>
          <a:xfrm>
            <a:off x="6067207" y="4280850"/>
            <a:ext cx="2091447" cy="648511"/>
            <a:chOff x="6741268" y="4507149"/>
            <a:chExt cx="2091447" cy="648511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9719" t="15957" r="9386" b="10904"/>
            <a:stretch>
              <a:fillRect/>
            </a:stretch>
          </p:blipFill>
          <p:spPr bwMode="auto">
            <a:xfrm>
              <a:off x="6741268" y="4521821"/>
              <a:ext cx="680516" cy="633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9719" t="15957" r="9386" b="10904"/>
            <a:stretch>
              <a:fillRect/>
            </a:stretch>
          </p:blipFill>
          <p:spPr bwMode="auto">
            <a:xfrm>
              <a:off x="8152199" y="4518886"/>
              <a:ext cx="680516" cy="633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9719" t="15957" r="9386" b="10904"/>
            <a:stretch>
              <a:fillRect/>
            </a:stretch>
          </p:blipFill>
          <p:spPr bwMode="auto">
            <a:xfrm>
              <a:off x="7419688" y="4507149"/>
              <a:ext cx="680516" cy="633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8" name="25 Conector recto de flecha"/>
          <p:cNvCxnSpPr/>
          <p:nvPr/>
        </p:nvCxnSpPr>
        <p:spPr>
          <a:xfrm flipH="1" flipV="1">
            <a:off x="889553" y="6008213"/>
            <a:ext cx="435219" cy="47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26 Conector recto de flecha"/>
          <p:cNvCxnSpPr/>
          <p:nvPr/>
        </p:nvCxnSpPr>
        <p:spPr>
          <a:xfrm flipH="1" flipV="1">
            <a:off x="947682" y="5300161"/>
            <a:ext cx="452004" cy="48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2487968" y="4926426"/>
            <a:ext cx="677299" cy="175248"/>
            <a:chOff x="2879387" y="4766554"/>
            <a:chExt cx="1185053" cy="262646"/>
          </a:xfrm>
        </p:grpSpPr>
        <p:cxnSp>
          <p:nvCxnSpPr>
            <p:cNvPr id="21" name="22 Conector recto de flecha"/>
            <p:cNvCxnSpPr/>
            <p:nvPr/>
          </p:nvCxnSpPr>
          <p:spPr>
            <a:xfrm>
              <a:off x="2879387" y="5029200"/>
              <a:ext cx="7879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27 CuadroTexto"/>
            <p:cNvSpPr txBox="1"/>
            <p:nvPr/>
          </p:nvSpPr>
          <p:spPr>
            <a:xfrm>
              <a:off x="3317120" y="4766554"/>
              <a:ext cx="7473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(255,0,0)</a:t>
              </a:r>
              <a:endParaRPr lang="en-US" sz="1050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2433545" y="5875939"/>
            <a:ext cx="755958" cy="194693"/>
            <a:chOff x="2827506" y="6057130"/>
            <a:chExt cx="1322682" cy="291789"/>
          </a:xfrm>
        </p:grpSpPr>
        <p:cxnSp>
          <p:nvCxnSpPr>
            <p:cNvPr id="24" name="24 Conector recto de flecha"/>
            <p:cNvCxnSpPr/>
            <p:nvPr/>
          </p:nvCxnSpPr>
          <p:spPr>
            <a:xfrm>
              <a:off x="2827506" y="6348919"/>
              <a:ext cx="7879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28 CuadroTexto"/>
            <p:cNvSpPr txBox="1"/>
            <p:nvPr/>
          </p:nvSpPr>
          <p:spPr>
            <a:xfrm>
              <a:off x="3245773" y="605713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(255,255,0)</a:t>
              </a:r>
              <a:endParaRPr lang="en-US" sz="1050" dirty="0"/>
            </a:p>
          </p:txBody>
        </p: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6514" y="4180331"/>
            <a:ext cx="3020506" cy="2081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45 CuadroTexto"/>
          <p:cNvSpPr txBox="1">
            <a:spLocks noChangeArrowheads="1"/>
          </p:cNvSpPr>
          <p:nvPr/>
        </p:nvSpPr>
        <p:spPr bwMode="auto">
          <a:xfrm>
            <a:off x="5056004" y="4533600"/>
            <a:ext cx="3048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200" dirty="0">
                <a:solidFill>
                  <a:srgbClr val="92D050"/>
                </a:solidFill>
              </a:rPr>
              <a:t>G</a:t>
            </a:r>
          </a:p>
        </p:txBody>
      </p:sp>
      <p:sp>
        <p:nvSpPr>
          <p:cNvPr id="28" name="46 CuadroTexto"/>
          <p:cNvSpPr txBox="1">
            <a:spLocks noChangeArrowheads="1"/>
          </p:cNvSpPr>
          <p:nvPr/>
        </p:nvSpPr>
        <p:spPr bwMode="auto">
          <a:xfrm>
            <a:off x="7639407" y="5696287"/>
            <a:ext cx="29527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200" dirty="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29" name="58 Conector recto de flecha"/>
          <p:cNvCxnSpPr/>
          <p:nvPr/>
        </p:nvCxnSpPr>
        <p:spPr>
          <a:xfrm flipH="1" flipV="1">
            <a:off x="4304339" y="4710826"/>
            <a:ext cx="1065213" cy="13890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59 CuadroTexto"/>
          <p:cNvSpPr txBox="1">
            <a:spLocks noChangeArrowheads="1"/>
          </p:cNvSpPr>
          <p:nvPr/>
        </p:nvSpPr>
        <p:spPr bwMode="auto">
          <a:xfrm>
            <a:off x="4608004" y="5496593"/>
            <a:ext cx="287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200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31" name="61 Elipse"/>
          <p:cNvSpPr/>
          <p:nvPr/>
        </p:nvSpPr>
        <p:spPr>
          <a:xfrm>
            <a:off x="7351258" y="6009131"/>
            <a:ext cx="58366" cy="77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62 Elipse"/>
          <p:cNvSpPr/>
          <p:nvPr/>
        </p:nvSpPr>
        <p:spPr>
          <a:xfrm>
            <a:off x="7484202" y="6025339"/>
            <a:ext cx="58366" cy="77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63 Elipse"/>
          <p:cNvSpPr/>
          <p:nvPr/>
        </p:nvSpPr>
        <p:spPr>
          <a:xfrm>
            <a:off x="7393402" y="6138827"/>
            <a:ext cx="58366" cy="77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64 Elipse"/>
          <p:cNvSpPr/>
          <p:nvPr/>
        </p:nvSpPr>
        <p:spPr>
          <a:xfrm>
            <a:off x="7497162" y="6125851"/>
            <a:ext cx="58366" cy="77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65 Elipse"/>
          <p:cNvSpPr/>
          <p:nvPr/>
        </p:nvSpPr>
        <p:spPr>
          <a:xfrm>
            <a:off x="7338266" y="6103147"/>
            <a:ext cx="58366" cy="77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66 Elipse"/>
          <p:cNvSpPr/>
          <p:nvPr/>
        </p:nvSpPr>
        <p:spPr>
          <a:xfrm>
            <a:off x="5305130" y="4371579"/>
            <a:ext cx="58366" cy="77821"/>
          </a:xfrm>
          <a:prstGeom prst="ellipse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67 Elipse"/>
          <p:cNvSpPr/>
          <p:nvPr/>
        </p:nvSpPr>
        <p:spPr>
          <a:xfrm>
            <a:off x="5438074" y="4387787"/>
            <a:ext cx="58366" cy="77821"/>
          </a:xfrm>
          <a:prstGeom prst="ellipse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68 Elipse"/>
          <p:cNvSpPr/>
          <p:nvPr/>
        </p:nvSpPr>
        <p:spPr>
          <a:xfrm>
            <a:off x="5347274" y="4501275"/>
            <a:ext cx="58366" cy="77821"/>
          </a:xfrm>
          <a:prstGeom prst="ellipse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69 Elipse"/>
          <p:cNvSpPr/>
          <p:nvPr/>
        </p:nvSpPr>
        <p:spPr>
          <a:xfrm>
            <a:off x="5451034" y="4488299"/>
            <a:ext cx="58366" cy="77821"/>
          </a:xfrm>
          <a:prstGeom prst="ellipse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70 Elipse"/>
          <p:cNvSpPr/>
          <p:nvPr/>
        </p:nvSpPr>
        <p:spPr>
          <a:xfrm>
            <a:off x="5292138" y="4465595"/>
            <a:ext cx="58366" cy="77821"/>
          </a:xfrm>
          <a:prstGeom prst="ellipse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71 Elipse"/>
          <p:cNvSpPr/>
          <p:nvPr/>
        </p:nvSpPr>
        <p:spPr>
          <a:xfrm>
            <a:off x="4358266" y="4835275"/>
            <a:ext cx="58366" cy="7782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72 Elipse"/>
          <p:cNvSpPr/>
          <p:nvPr/>
        </p:nvSpPr>
        <p:spPr>
          <a:xfrm>
            <a:off x="4491210" y="4851483"/>
            <a:ext cx="58366" cy="7782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73 Elipse"/>
          <p:cNvSpPr/>
          <p:nvPr/>
        </p:nvSpPr>
        <p:spPr>
          <a:xfrm>
            <a:off x="4400410" y="4964971"/>
            <a:ext cx="58366" cy="7782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74 Elipse"/>
          <p:cNvSpPr/>
          <p:nvPr/>
        </p:nvSpPr>
        <p:spPr>
          <a:xfrm>
            <a:off x="4504170" y="4951995"/>
            <a:ext cx="58366" cy="7782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75 Elipse"/>
          <p:cNvSpPr/>
          <p:nvPr/>
        </p:nvSpPr>
        <p:spPr>
          <a:xfrm>
            <a:off x="4345274" y="4929291"/>
            <a:ext cx="58366" cy="7782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76 Elipse"/>
          <p:cNvSpPr/>
          <p:nvPr/>
        </p:nvSpPr>
        <p:spPr>
          <a:xfrm>
            <a:off x="7166410" y="4374811"/>
            <a:ext cx="58366" cy="778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77 Elipse"/>
          <p:cNvSpPr/>
          <p:nvPr/>
        </p:nvSpPr>
        <p:spPr>
          <a:xfrm>
            <a:off x="7299354" y="4391019"/>
            <a:ext cx="58366" cy="778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" name="78 Elipse"/>
          <p:cNvSpPr/>
          <p:nvPr/>
        </p:nvSpPr>
        <p:spPr>
          <a:xfrm>
            <a:off x="7208554" y="4504507"/>
            <a:ext cx="58366" cy="778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79 Elipse"/>
          <p:cNvSpPr/>
          <p:nvPr/>
        </p:nvSpPr>
        <p:spPr>
          <a:xfrm>
            <a:off x="7312314" y="4491531"/>
            <a:ext cx="58366" cy="778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80 Elipse"/>
          <p:cNvSpPr/>
          <p:nvPr/>
        </p:nvSpPr>
        <p:spPr>
          <a:xfrm>
            <a:off x="7153418" y="4468827"/>
            <a:ext cx="58366" cy="7782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32 CuadroTexto"/>
          <p:cNvSpPr txBox="1"/>
          <p:nvPr/>
        </p:nvSpPr>
        <p:spPr>
          <a:xfrm>
            <a:off x="388496" y="5779118"/>
            <a:ext cx="811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(0, 255,0)</a:t>
            </a:r>
            <a:endParaRPr lang="en-US" sz="1000" dirty="0"/>
          </a:p>
        </p:txBody>
      </p:sp>
      <p:sp>
        <p:nvSpPr>
          <p:cNvPr id="52" name="33 CuadroTexto"/>
          <p:cNvSpPr txBox="1"/>
          <p:nvPr/>
        </p:nvSpPr>
        <p:spPr>
          <a:xfrm>
            <a:off x="360006" y="5053940"/>
            <a:ext cx="916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(0, 0, 255)</a:t>
            </a:r>
            <a:endParaRPr lang="en-U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47299" y="3421078"/>
            <a:ext cx="772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 smtClean="0"/>
              <a:t>Feature</a:t>
            </a:r>
            <a:r>
              <a:rPr lang="ca-ES" sz="1600" b="1" dirty="0" smtClean="0"/>
              <a:t> </a:t>
            </a:r>
            <a:r>
              <a:rPr lang="ca-ES" sz="1600" b="1" dirty="0" err="1" smtClean="0"/>
              <a:t>space</a:t>
            </a:r>
            <a:r>
              <a:rPr lang="ca-ES" sz="1600" b="1" dirty="0" smtClean="0"/>
              <a:t>:</a:t>
            </a:r>
            <a:r>
              <a:rPr lang="ca-ES" sz="1600" dirty="0" smtClean="0"/>
              <a:t> </a:t>
            </a:r>
            <a:r>
              <a:rPr lang="ca-ES" sz="1600" dirty="0" err="1" smtClean="0"/>
              <a:t>the</a:t>
            </a:r>
            <a:r>
              <a:rPr lang="ca-ES" sz="1600" dirty="0" smtClean="0"/>
              <a:t> </a:t>
            </a:r>
            <a:r>
              <a:rPr lang="ca-ES" sz="1600" dirty="0" err="1" smtClean="0"/>
              <a:t>space</a:t>
            </a:r>
            <a:r>
              <a:rPr lang="ca-ES" sz="1600" dirty="0" smtClean="0"/>
              <a:t>, </a:t>
            </a:r>
            <a:r>
              <a:rPr lang="ca-ES" sz="1600" dirty="0" err="1" smtClean="0"/>
              <a:t>where</a:t>
            </a:r>
            <a:r>
              <a:rPr lang="ca-ES" sz="1600" dirty="0" smtClean="0"/>
              <a:t> </a:t>
            </a:r>
            <a:r>
              <a:rPr lang="ca-ES" sz="1600" dirty="0" err="1" smtClean="0"/>
              <a:t>the</a:t>
            </a:r>
            <a:r>
              <a:rPr lang="ca-ES" sz="1600" dirty="0" smtClean="0"/>
              <a:t> </a:t>
            </a:r>
            <a:r>
              <a:rPr lang="ca-ES" sz="1600" dirty="0" err="1" smtClean="0"/>
              <a:t>tokens</a:t>
            </a:r>
            <a:r>
              <a:rPr lang="ca-ES" sz="1600" dirty="0" smtClean="0"/>
              <a:t> (</a:t>
            </a:r>
            <a:r>
              <a:rPr lang="ca-ES" sz="1600" dirty="0" err="1" smtClean="0"/>
              <a:t>e.g</a:t>
            </a:r>
            <a:r>
              <a:rPr lang="ca-ES" sz="1600" dirty="0" smtClean="0"/>
              <a:t>. </a:t>
            </a:r>
            <a:r>
              <a:rPr lang="ca-ES" sz="1600" dirty="0" err="1" smtClean="0"/>
              <a:t>pixels</a:t>
            </a:r>
            <a:r>
              <a:rPr lang="ca-ES" sz="1600" dirty="0" smtClean="0"/>
              <a:t>) </a:t>
            </a:r>
            <a:r>
              <a:rPr lang="ca-ES" sz="1600" dirty="0" err="1" smtClean="0"/>
              <a:t>are</a:t>
            </a:r>
            <a:r>
              <a:rPr lang="ca-ES" sz="1600" dirty="0" smtClean="0"/>
              <a:t> </a:t>
            </a:r>
            <a:r>
              <a:rPr lang="ca-ES" sz="1600" dirty="0" err="1" smtClean="0"/>
              <a:t>represented</a:t>
            </a:r>
            <a:r>
              <a:rPr lang="ca-ES" sz="1600" dirty="0" smtClean="0"/>
              <a:t>. </a:t>
            </a:r>
            <a:endParaRPr lang="ca-ES" sz="1600" dirty="0"/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221828" y="2451447"/>
            <a:ext cx="8236371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Tokens</a:t>
            </a:r>
            <a:endParaRPr lang="en-US" sz="2000" dirty="0" smtClean="0"/>
          </a:p>
          <a:p>
            <a:pPr lvl="1"/>
            <a:r>
              <a:rPr lang="en-US" sz="1800" dirty="0" smtClean="0"/>
              <a:t>whatever we need to group (pixels, points, surface elements, etc., etc.)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053849" y="6562627"/>
            <a:ext cx="5072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200" dirty="0" smtClean="0"/>
              <a:t>Can </a:t>
            </a:r>
            <a:r>
              <a:rPr lang="ca-ES" sz="1200" dirty="0" err="1" smtClean="0"/>
              <a:t>this</a:t>
            </a:r>
            <a:r>
              <a:rPr lang="ca-ES" sz="1200" dirty="0" smtClean="0"/>
              <a:t> </a:t>
            </a:r>
            <a:r>
              <a:rPr lang="ca-ES" sz="1200" dirty="0" err="1" smtClean="0"/>
              <a:t>space</a:t>
            </a:r>
            <a:r>
              <a:rPr lang="ca-ES" sz="1200" dirty="0" smtClean="0"/>
              <a:t> </a:t>
            </a:r>
            <a:r>
              <a:rPr lang="ca-ES" sz="1200" dirty="0" err="1" smtClean="0"/>
              <a:t>assure</a:t>
            </a:r>
            <a:r>
              <a:rPr lang="ca-ES" sz="1200" dirty="0" smtClean="0"/>
              <a:t> </a:t>
            </a:r>
            <a:r>
              <a:rPr lang="ca-ES" sz="1200" dirty="0" err="1" smtClean="0"/>
              <a:t>that</a:t>
            </a:r>
            <a:r>
              <a:rPr lang="ca-ES" sz="1200" dirty="0" smtClean="0"/>
              <a:t> </a:t>
            </a:r>
            <a:r>
              <a:rPr lang="ca-ES" sz="1200" dirty="0" err="1" smtClean="0"/>
              <a:t>separate</a:t>
            </a:r>
            <a:r>
              <a:rPr lang="ca-ES" sz="1200" dirty="0" smtClean="0"/>
              <a:t> </a:t>
            </a:r>
            <a:r>
              <a:rPr lang="ca-ES" sz="1200" dirty="0" err="1" smtClean="0"/>
              <a:t>objects</a:t>
            </a:r>
            <a:r>
              <a:rPr lang="ca-ES" sz="1200" dirty="0" smtClean="0"/>
              <a:t> </a:t>
            </a:r>
            <a:r>
              <a:rPr lang="ca-ES" sz="1200" dirty="0" err="1" smtClean="0"/>
              <a:t>are</a:t>
            </a:r>
            <a:r>
              <a:rPr lang="ca-ES" sz="1200" dirty="0" smtClean="0"/>
              <a:t> </a:t>
            </a:r>
            <a:r>
              <a:rPr lang="ca-ES" sz="1200" dirty="0" err="1" smtClean="0"/>
              <a:t>segmented</a:t>
            </a:r>
            <a:r>
              <a:rPr lang="ca-ES" sz="1200" dirty="0" smtClean="0"/>
              <a:t> </a:t>
            </a:r>
            <a:r>
              <a:rPr lang="ca-ES" sz="1200" dirty="0" err="1" smtClean="0"/>
              <a:t>separately</a:t>
            </a:r>
            <a:r>
              <a:rPr lang="ca-ES" sz="1200" dirty="0" smtClean="0"/>
              <a:t>?</a:t>
            </a:r>
            <a:endParaRPr lang="ca-ES" sz="1200" dirty="0"/>
          </a:p>
        </p:txBody>
      </p:sp>
    </p:spTree>
    <p:extLst>
      <p:ext uri="{BB962C8B-B14F-4D97-AF65-F5344CB8AC3E}">
        <p14:creationId xmlns:p14="http://schemas.microsoft.com/office/powerpoint/2010/main" val="19201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K-means converges to a local minimum</a:t>
            </a:r>
          </a:p>
        </p:txBody>
      </p:sp>
      <p:pic>
        <p:nvPicPr>
          <p:cNvPr id="46083" name="Picture 2" descr="C:\Users\James\Dropbox\cs143 fall 2013\cs143 fall 2013 slides\15\K-means_convergence_to_a_local_minimu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0368"/>
          <a:stretch>
            <a:fillRect/>
          </a:stretch>
        </p:blipFill>
        <p:spPr bwMode="auto">
          <a:xfrm>
            <a:off x="-8709" y="1439874"/>
            <a:ext cx="904592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2" descr="C:\Users\James\Dropbox\cs143 fall 2013\cs143 fall 2013 slides\15\K-means_convergence_to_a_local_minimu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4"/>
          <a:stretch>
            <a:fillRect/>
          </a:stretch>
        </p:blipFill>
        <p:spPr bwMode="auto">
          <a:xfrm>
            <a:off x="0" y="4191000"/>
            <a:ext cx="908404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81000" y="384126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 smtClean="0"/>
              <a:t>Initial</a:t>
            </a:r>
            <a:r>
              <a:rPr lang="ca-ES" dirty="0" smtClean="0"/>
              <a:t> </a:t>
            </a:r>
            <a:r>
              <a:rPr lang="ca-ES" dirty="0" err="1" smtClean="0"/>
              <a:t>seeds</a:t>
            </a:r>
            <a:r>
              <a:rPr lang="ca-ES" dirty="0" smtClean="0"/>
              <a:t> </a:t>
            </a:r>
            <a:r>
              <a:rPr lang="ca-ES" dirty="0" err="1" smtClean="0"/>
              <a:t>position</a:t>
            </a:r>
            <a:endParaRPr lang="ca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28600" y="648866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smtClean="0"/>
              <a:t>Final </a:t>
            </a:r>
            <a:r>
              <a:rPr lang="ca-ES" dirty="0" err="1" smtClean="0"/>
              <a:t>seeds</a:t>
            </a:r>
            <a:r>
              <a:rPr lang="ca-ES" dirty="0" smtClean="0"/>
              <a:t> </a:t>
            </a:r>
            <a:r>
              <a:rPr lang="ca-ES" dirty="0" err="1" smtClean="0"/>
              <a:t>position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segmentation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53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Segmentation as clustering</a:t>
            </a:r>
          </a:p>
        </p:txBody>
      </p:sp>
      <p:sp>
        <p:nvSpPr>
          <p:cNvPr id="19459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Clustering based on </a:t>
            </a:r>
            <a:r>
              <a:rPr lang="en-US" dirty="0" smtClean="0"/>
              <a:t>(</a:t>
            </a:r>
            <a:r>
              <a:rPr lang="en-US" dirty="0" smtClean="0"/>
              <a:t>R,G,B,</a:t>
            </a:r>
            <a:r>
              <a:rPr lang="en-US" dirty="0" smtClean="0"/>
              <a:t>X</a:t>
            </a:r>
            <a:r>
              <a:rPr lang="en-US" dirty="0" smtClean="0"/>
              <a:t>,Y) </a:t>
            </a:r>
            <a:r>
              <a:rPr lang="en-US" dirty="0"/>
              <a:t>values enforces more spatial coherence</a:t>
            </a:r>
          </a:p>
        </p:txBody>
      </p:sp>
      <p:pic>
        <p:nvPicPr>
          <p:cNvPr id="19460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3664131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38" y="2673531"/>
            <a:ext cx="14652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64131"/>
            <a:ext cx="14652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59131"/>
            <a:ext cx="14652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759131"/>
            <a:ext cx="14652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81356"/>
            <a:ext cx="2971800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26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for segmentation</a:t>
            </a:r>
          </a:p>
        </p:txBody>
      </p:sp>
      <p:sp>
        <p:nvSpPr>
          <p:cNvPr id="155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>
                <a:solidFill>
                  <a:srgbClr val="FF0000"/>
                </a:solidFill>
              </a:rPr>
              <a:t>Pros</a:t>
            </a:r>
          </a:p>
          <a:p>
            <a:pPr lvl="1"/>
            <a:r>
              <a:rPr lang="en-US" dirty="0"/>
              <a:t>Very simple method</a:t>
            </a:r>
          </a:p>
          <a:p>
            <a:pPr lvl="1"/>
            <a:r>
              <a:rPr lang="en-US" dirty="0"/>
              <a:t>Converges to a local minimum of the error function</a:t>
            </a:r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Cons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Memory-intensive</a:t>
            </a:r>
          </a:p>
          <a:p>
            <a:pPr lvl="1"/>
            <a:r>
              <a:rPr lang="en-US" dirty="0"/>
              <a:t>Need to pick </a:t>
            </a:r>
            <a:r>
              <a:rPr lang="en-US" dirty="0" smtClean="0"/>
              <a:t>K (number of seeds)</a:t>
            </a:r>
            <a:endParaRPr lang="en-US" dirty="0"/>
          </a:p>
          <a:p>
            <a:pPr lvl="1"/>
            <a:r>
              <a:rPr lang="en-US" dirty="0"/>
              <a:t>Sensitive to initialization</a:t>
            </a:r>
          </a:p>
          <a:p>
            <a:pPr lvl="1"/>
            <a:r>
              <a:rPr lang="en-US" dirty="0"/>
              <a:t>Sensitive to outliers</a:t>
            </a:r>
          </a:p>
          <a:p>
            <a:pPr lvl="1"/>
            <a:r>
              <a:rPr lang="en-US" dirty="0"/>
              <a:t>Only finds </a:t>
            </a:r>
            <a:r>
              <a:rPr lang="ja-JP" altLang="en-US" dirty="0">
                <a:ea typeface="Calibri"/>
              </a:rPr>
              <a:t>“</a:t>
            </a:r>
            <a:r>
              <a:rPr lang="en-US" dirty="0"/>
              <a:t>spherical</a:t>
            </a:r>
            <a:r>
              <a:rPr lang="ja-JP" altLang="en-US" dirty="0">
                <a:ea typeface="Calibri"/>
              </a:rPr>
              <a:t>”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clusters</a:t>
            </a:r>
          </a:p>
        </p:txBody>
      </p:sp>
      <p:pic>
        <p:nvPicPr>
          <p:cNvPr id="15523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86" y="2971800"/>
            <a:ext cx="4114800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01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2387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SegmentationExample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7705725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936625" y="5681990"/>
            <a:ext cx="425087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100" b="0" dirty="0">
                <a:latin typeface="Calibri"/>
                <a:hlinkClick r:id="rId4"/>
              </a:rPr>
              <a:t>http://www.caip.rutgers.edu/~comanici/MSPAMI/msPamiResults.html</a:t>
            </a:r>
            <a:endParaRPr lang="en-US" sz="1100" b="0" dirty="0">
              <a:latin typeface="Calibri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 shift </a:t>
            </a:r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An advanced and versatile technique for clustering-based segmentation</a:t>
            </a:r>
          </a:p>
        </p:txBody>
      </p:sp>
      <p:sp>
        <p:nvSpPr>
          <p:cNvPr id="21510" name="Rectangle 8"/>
          <p:cNvSpPr>
            <a:spLocks noChangeArrowheads="1"/>
          </p:cNvSpPr>
          <p:nvPr/>
        </p:nvSpPr>
        <p:spPr bwMode="auto">
          <a:xfrm>
            <a:off x="76200" y="6292462"/>
            <a:ext cx="914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sz="1200" b="0" dirty="0">
                <a:latin typeface="Calibri"/>
              </a:rPr>
              <a:t>D. </a:t>
            </a:r>
            <a:r>
              <a:rPr lang="en-US" sz="1200" b="0" dirty="0" err="1">
                <a:latin typeface="Calibri"/>
              </a:rPr>
              <a:t>Comaniciu</a:t>
            </a:r>
            <a:r>
              <a:rPr lang="en-US" sz="1200" b="0" dirty="0">
                <a:latin typeface="Calibri"/>
              </a:rPr>
              <a:t> and P. Meer, </a:t>
            </a:r>
            <a:r>
              <a:rPr lang="en-US" sz="1200" b="0" dirty="0">
                <a:latin typeface="Calibri"/>
                <a:hlinkClick r:id="rId5"/>
              </a:rPr>
              <a:t>Mean Shift: A Robust Approach toward Feature Space Analysis</a:t>
            </a:r>
            <a:r>
              <a:rPr lang="en-US" sz="1200" b="0" dirty="0">
                <a:latin typeface="Calibri"/>
              </a:rPr>
              <a:t>, PAMI 2002. </a:t>
            </a:r>
          </a:p>
        </p:txBody>
      </p:sp>
    </p:spTree>
    <p:extLst>
      <p:ext uri="{BB962C8B-B14F-4D97-AF65-F5344CB8AC3E}">
        <p14:creationId xmlns:p14="http://schemas.microsoft.com/office/powerpoint/2010/main" val="1488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4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76200" y="1295400"/>
            <a:ext cx="8305800" cy="5257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dirty="0"/>
              <a:t>The mean shift algorithm </a:t>
            </a:r>
            <a:r>
              <a:rPr lang="en-US" dirty="0" smtClean="0"/>
              <a:t>is a generic algorithm that seeks the </a:t>
            </a:r>
            <a:r>
              <a:rPr lang="en-US" i="1" dirty="0" smtClean="0"/>
              <a:t>modes</a:t>
            </a:r>
            <a:r>
              <a:rPr lang="en-US" dirty="0" smtClean="0"/>
              <a:t> (most likely values of a pdf) or </a:t>
            </a:r>
            <a:r>
              <a:rPr lang="en-US" dirty="0"/>
              <a:t>local maxima of density in the feature space</a:t>
            </a:r>
          </a:p>
        </p:txBody>
      </p:sp>
      <p:sp>
        <p:nvSpPr>
          <p:cNvPr id="22531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r>
              <a:rPr lang="en-US" dirty="0"/>
              <a:t>Mean shift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1600200" y="5192322"/>
            <a:ext cx="8237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 b="0" dirty="0">
                <a:latin typeface="Calibri"/>
                <a:ea typeface="Calibri"/>
                <a:cs typeface="Calibri"/>
              </a:rPr>
              <a:t>I</a:t>
            </a:r>
            <a:r>
              <a:rPr lang="en-US" sz="2000" b="0" dirty="0" smtClean="0">
                <a:latin typeface="Calibri"/>
                <a:ea typeface="Calibri"/>
                <a:cs typeface="Calibri"/>
              </a:rPr>
              <a:t>mage</a:t>
            </a:r>
            <a:endParaRPr lang="en-US" sz="2000" b="0" dirty="0">
              <a:latin typeface="Calibri"/>
              <a:ea typeface="Calibri"/>
              <a:cs typeface="Calibri"/>
            </a:endParaRPr>
          </a:p>
        </p:txBody>
      </p:sp>
      <p:sp>
        <p:nvSpPr>
          <p:cNvPr id="22534" name="TextBox 7"/>
          <p:cNvSpPr txBox="1">
            <a:spLocks noChangeArrowheads="1"/>
          </p:cNvSpPr>
          <p:nvPr/>
        </p:nvSpPr>
        <p:spPr bwMode="auto">
          <a:xfrm>
            <a:off x="4852538" y="5244894"/>
            <a:ext cx="3775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1800" b="0" dirty="0">
                <a:latin typeface="Calibri"/>
                <a:ea typeface="Calibri"/>
                <a:cs typeface="Calibri"/>
              </a:rPr>
              <a:t>Feature </a:t>
            </a:r>
            <a:r>
              <a:rPr lang="en-US" sz="1800" b="0" dirty="0" smtClean="0">
                <a:latin typeface="Calibri"/>
                <a:ea typeface="Calibri"/>
                <a:cs typeface="Calibri"/>
              </a:rPr>
              <a:t>space (e.g. R,G,B color </a:t>
            </a:r>
            <a:r>
              <a:rPr lang="en-US" sz="1800" b="0" dirty="0">
                <a:latin typeface="Calibri"/>
                <a:ea typeface="Calibri"/>
                <a:cs typeface="Calibri"/>
              </a:rPr>
              <a:t>values)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78064" y="2745677"/>
            <a:ext cx="8001000" cy="2533188"/>
            <a:chOff x="76200" y="3029412"/>
            <a:chExt cx="8912225" cy="3446462"/>
          </a:xfrm>
        </p:grpSpPr>
        <p:grpSp>
          <p:nvGrpSpPr>
            <p:cNvPr id="3" name="Agrupar 2"/>
            <p:cNvGrpSpPr/>
            <p:nvPr/>
          </p:nvGrpSpPr>
          <p:grpSpPr>
            <a:xfrm>
              <a:off x="76200" y="3029412"/>
              <a:ext cx="8912225" cy="3446462"/>
              <a:chOff x="76200" y="2954338"/>
              <a:chExt cx="8912225" cy="3446462"/>
            </a:xfrm>
          </p:grpSpPr>
          <p:pic>
            <p:nvPicPr>
              <p:cNvPr id="22532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59"/>
              <a:stretch>
                <a:fillRect/>
              </a:stretch>
            </p:blipFill>
            <p:spPr bwMode="auto">
              <a:xfrm>
                <a:off x="76200" y="2954338"/>
                <a:ext cx="8912225" cy="3294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ángulo 1"/>
              <p:cNvSpPr/>
              <p:nvPr/>
            </p:nvSpPr>
            <p:spPr>
              <a:xfrm>
                <a:off x="4495800" y="3886200"/>
                <a:ext cx="381000" cy="304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Calibri"/>
                  </a:rPr>
                  <a:t>R</a:t>
                </a:r>
                <a:endParaRPr lang="en-US" dirty="0">
                  <a:solidFill>
                    <a:schemeClr val="tx1"/>
                  </a:solidFill>
                  <a:latin typeface="Calibri"/>
                </a:endParaRPr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5105400" y="5715000"/>
                <a:ext cx="381000" cy="304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292934"/>
                    </a:solidFill>
                    <a:latin typeface="Calibri"/>
                  </a:rPr>
                  <a:t>G</a:t>
                </a:r>
                <a:endParaRPr lang="en-US" dirty="0">
                  <a:solidFill>
                    <a:srgbClr val="292934"/>
                  </a:solidFill>
                  <a:latin typeface="Calibri"/>
                </a:endParaRPr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7010400" y="60198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292934"/>
                    </a:solidFill>
                    <a:latin typeface="Calibri"/>
                  </a:rPr>
                  <a:t>B</a:t>
                </a:r>
                <a:endParaRPr lang="en-US" dirty="0">
                  <a:solidFill>
                    <a:srgbClr val="292934"/>
                  </a:solidFill>
                  <a:latin typeface="Calibri"/>
                </a:endParaRPr>
              </a:p>
            </p:txBody>
          </p:sp>
        </p:grp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 rot="-2315994">
              <a:off x="5921248" y="4094457"/>
              <a:ext cx="914400" cy="457200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/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 rot="21058192">
              <a:off x="6442608" y="5122050"/>
              <a:ext cx="925482" cy="560962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 rot="-2315994">
              <a:off x="7029701" y="4543143"/>
              <a:ext cx="414989" cy="621539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/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 rot="15913487">
              <a:off x="7895193" y="4327777"/>
              <a:ext cx="457200" cy="1305998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/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 rot="-6100387">
              <a:off x="5707041" y="4949133"/>
              <a:ext cx="457200" cy="838200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 rot="-2315994">
              <a:off x="5575358" y="4680234"/>
              <a:ext cx="533703" cy="534391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 rot="-2315994">
              <a:off x="8206596" y="4185541"/>
              <a:ext cx="414989" cy="621539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 rot="13418727">
              <a:off x="6528705" y="4137442"/>
              <a:ext cx="414989" cy="1076521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ca-ES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53987" y="6042498"/>
            <a:ext cx="8836025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main</a:t>
            </a:r>
            <a:r>
              <a:rPr lang="ca-ES" dirty="0" smtClean="0"/>
              <a:t> </a:t>
            </a:r>
            <a:r>
              <a:rPr lang="ca-ES" dirty="0" err="1" smtClean="0"/>
              <a:t>difference</a:t>
            </a:r>
            <a:r>
              <a:rPr lang="ca-ES" dirty="0" smtClean="0"/>
              <a:t> </a:t>
            </a:r>
            <a:r>
              <a:rPr lang="ca-ES" dirty="0" err="1" smtClean="0"/>
              <a:t>between</a:t>
            </a:r>
            <a:r>
              <a:rPr lang="ca-ES" dirty="0" smtClean="0"/>
              <a:t> </a:t>
            </a:r>
            <a:r>
              <a:rPr lang="ca-ES" dirty="0" err="1" smtClean="0"/>
              <a:t>kmeans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mean</a:t>
            </a:r>
            <a:r>
              <a:rPr lang="ca-ES" dirty="0" smtClean="0"/>
              <a:t> </a:t>
            </a:r>
            <a:r>
              <a:rPr lang="ca-ES" dirty="0" err="1" smtClean="0"/>
              <a:t>shift</a:t>
            </a:r>
            <a:r>
              <a:rPr lang="ca-ES" dirty="0" smtClean="0"/>
              <a:t> is </a:t>
            </a:r>
            <a:r>
              <a:rPr lang="ca-ES" dirty="0" err="1" smtClean="0"/>
              <a:t>that</a:t>
            </a:r>
            <a:r>
              <a:rPr lang="ca-ES" dirty="0" smtClean="0"/>
              <a:t> </a:t>
            </a:r>
            <a:r>
              <a:rPr lang="ca-ES" dirty="0" err="1" smtClean="0">
                <a:solidFill>
                  <a:srgbClr val="FF0000"/>
                </a:solidFill>
              </a:rPr>
              <a:t>mean-shift</a:t>
            </a:r>
            <a:r>
              <a:rPr lang="ca-ES" dirty="0" smtClean="0">
                <a:solidFill>
                  <a:srgbClr val="FF0000"/>
                </a:solidFill>
              </a:rPr>
              <a:t> </a:t>
            </a:r>
            <a:r>
              <a:rPr lang="ca-ES" dirty="0" err="1" smtClean="0">
                <a:solidFill>
                  <a:srgbClr val="FF0000"/>
                </a:solidFill>
              </a:rPr>
              <a:t>takes</a:t>
            </a:r>
            <a:r>
              <a:rPr lang="ca-ES" dirty="0" smtClean="0">
                <a:solidFill>
                  <a:srgbClr val="FF0000"/>
                </a:solidFill>
              </a:rPr>
              <a:t> </a:t>
            </a:r>
            <a:r>
              <a:rPr lang="ca-ES" dirty="0" err="1" smtClean="0">
                <a:solidFill>
                  <a:srgbClr val="FF0000"/>
                </a:solidFill>
              </a:rPr>
              <a:t>into</a:t>
            </a:r>
            <a:r>
              <a:rPr lang="ca-ES" dirty="0" smtClean="0">
                <a:solidFill>
                  <a:srgbClr val="FF0000"/>
                </a:solidFill>
              </a:rPr>
              <a:t> </a:t>
            </a:r>
            <a:r>
              <a:rPr lang="ca-ES" dirty="0" err="1" smtClean="0">
                <a:solidFill>
                  <a:srgbClr val="FF0000"/>
                </a:solidFill>
              </a:rPr>
              <a:t>account</a:t>
            </a:r>
            <a:r>
              <a:rPr lang="ca-ES" dirty="0" smtClean="0">
                <a:solidFill>
                  <a:srgbClr val="FF0000"/>
                </a:solidFill>
              </a:rPr>
              <a:t> </a:t>
            </a:r>
            <a:r>
              <a:rPr lang="ca-ES" dirty="0" err="1" smtClean="0">
                <a:solidFill>
                  <a:srgbClr val="FF0000"/>
                </a:solidFill>
              </a:rPr>
              <a:t>the</a:t>
            </a:r>
            <a:r>
              <a:rPr lang="ca-ES" dirty="0" smtClean="0">
                <a:solidFill>
                  <a:srgbClr val="FF0000"/>
                </a:solidFill>
              </a:rPr>
              <a:t> </a:t>
            </a:r>
            <a:r>
              <a:rPr lang="ca-ES" dirty="0" err="1" smtClean="0">
                <a:solidFill>
                  <a:srgbClr val="FF0000"/>
                </a:solidFill>
              </a:rPr>
              <a:t>distribution</a:t>
            </a:r>
            <a:r>
              <a:rPr lang="ca-ES" dirty="0" smtClean="0"/>
              <a:t> of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points</a:t>
            </a:r>
            <a:r>
              <a:rPr lang="ca-ES" dirty="0" smtClean="0"/>
              <a:t> in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feature</a:t>
            </a:r>
            <a:r>
              <a:rPr lang="ca-ES" dirty="0" smtClean="0"/>
              <a:t> </a:t>
            </a:r>
            <a:r>
              <a:rPr lang="ca-ES" dirty="0" err="1" smtClean="0"/>
              <a:t>space</a:t>
            </a:r>
            <a:r>
              <a:rPr lang="ca-ES" dirty="0" smtClean="0"/>
              <a:t>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875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944" grpId="0" build="p" bldLvl="2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086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Finding modes in a histogram in 1D feature space</a:t>
            </a:r>
            <a:endParaRPr lang="en-US" dirty="0"/>
          </a:p>
        </p:txBody>
      </p:sp>
      <p:pic>
        <p:nvPicPr>
          <p:cNvPr id="6" name="Marcador de contenido 5" descr="Screen Shot 2014-10-14 at 23.34.49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13318" r="10599" b="23065"/>
          <a:stretch/>
        </p:blipFill>
        <p:spPr>
          <a:xfrm>
            <a:off x="1841500" y="2249714"/>
            <a:ext cx="5397500" cy="3102430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24000" y="5867400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</a:rPr>
              <a:t>How many modes are there?</a:t>
            </a:r>
          </a:p>
          <a:p>
            <a:r>
              <a:rPr lang="en-US" sz="2400" dirty="0">
                <a:latin typeface="Calibri"/>
              </a:rPr>
              <a:t>	</a:t>
            </a:r>
            <a:r>
              <a:rPr lang="en-US" sz="2400" dirty="0" smtClean="0">
                <a:latin typeface="Calibri"/>
              </a:rPr>
              <a:t>- easy to see, hard to compute.</a:t>
            </a:r>
            <a:endParaRPr lang="en-US" sz="2400" dirty="0">
              <a:latin typeface="Calibri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3956"/>
            <a:ext cx="1384300" cy="1728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Marcador de contenido 5" descr="Screen Shot 2014-10-14 at 23.36.5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t="14063" r="2000" b="28218"/>
          <a:stretch/>
        </p:blipFill>
        <p:spPr>
          <a:xfrm>
            <a:off x="1524000" y="2362642"/>
            <a:ext cx="5620871" cy="29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69342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Mean shift </a:t>
            </a:r>
            <a:r>
              <a:rPr lang="en-US" dirty="0"/>
              <a:t>algorithm in 1D feature space</a:t>
            </a:r>
          </a:p>
        </p:txBody>
      </p:sp>
      <p:pic>
        <p:nvPicPr>
          <p:cNvPr id="6" name="Marcador de contenido 5" descr="Screen Shot 2014-10-14 at 23.36.51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t="14063" r="2000"/>
          <a:stretch/>
        </p:blipFill>
        <p:spPr>
          <a:xfrm>
            <a:off x="757052" y="1752600"/>
            <a:ext cx="6409377" cy="5105400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33956"/>
            <a:ext cx="1384300" cy="1728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Elipse 8"/>
          <p:cNvSpPr/>
          <p:nvPr/>
        </p:nvSpPr>
        <p:spPr>
          <a:xfrm>
            <a:off x="3848100" y="1752600"/>
            <a:ext cx="381000" cy="3810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Rectángulo 9"/>
          <p:cNvSpPr/>
          <p:nvPr/>
        </p:nvSpPr>
        <p:spPr>
          <a:xfrm>
            <a:off x="3199740" y="5029200"/>
            <a:ext cx="15240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 smtClean="0">
                <a:solidFill>
                  <a:srgbClr val="00B0F0"/>
                </a:solidFill>
              </a:rPr>
              <a:t>Window</a:t>
            </a:r>
            <a:endParaRPr lang="ca-E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556 L -0.06666 -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5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5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5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5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6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7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8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59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0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1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2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3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4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4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4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4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4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364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366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366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366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366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366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365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365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365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Search</a:t>
            </a:r>
            <a:br>
              <a:rPr lang="en-US" sz="1600" b="0" dirty="0">
                <a:latin typeface="Calibri"/>
              </a:rPr>
            </a:br>
            <a:r>
              <a:rPr lang="en-US" sz="1600" b="0" dirty="0">
                <a:latin typeface="Calibri"/>
              </a:rPr>
              <a:t>window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Center of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Mean Shift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3655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in </a:t>
            </a:r>
            <a:r>
              <a:rPr lang="en-US" dirty="0" smtClean="0"/>
              <a:t>2D </a:t>
            </a:r>
            <a:r>
              <a:rPr lang="en-US" dirty="0"/>
              <a:t>feature space</a:t>
            </a:r>
          </a:p>
        </p:txBody>
      </p:sp>
      <p:sp>
        <p:nvSpPr>
          <p:cNvPr id="23656" name="Rectangle 116"/>
          <p:cNvSpPr>
            <a:spLocks noChangeArrowheads="1"/>
          </p:cNvSpPr>
          <p:nvPr/>
        </p:nvSpPr>
        <p:spPr bwMode="auto">
          <a:xfrm>
            <a:off x="120650" y="6524625"/>
            <a:ext cx="2365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>
                <a:latin typeface="Calibri"/>
              </a:rPr>
              <a:t>Slide by Y. </a:t>
            </a:r>
            <a:r>
              <a:rPr lang="en-US" sz="1400" b="0" dirty="0" err="1">
                <a:latin typeface="Calibri"/>
              </a:rPr>
              <a:t>Ukrainitz</a:t>
            </a:r>
            <a:r>
              <a:rPr lang="en-US" sz="1400" b="0" dirty="0">
                <a:latin typeface="Calibri"/>
              </a:rPr>
              <a:t> &amp; B. </a:t>
            </a:r>
            <a:r>
              <a:rPr lang="en-US" sz="1400" b="0" dirty="0" err="1">
                <a:latin typeface="Calibri"/>
              </a:rPr>
              <a:t>Sarel</a:t>
            </a:r>
            <a:endParaRPr lang="en-US" sz="14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96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8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59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0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1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2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3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4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5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466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468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468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468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468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468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467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467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467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2467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Search</a:t>
            </a:r>
            <a:br>
              <a:rPr lang="en-US" sz="1600" b="0" dirty="0">
                <a:latin typeface="Calibri"/>
              </a:rPr>
            </a:br>
            <a:r>
              <a:rPr lang="en-US" sz="1600" b="0" dirty="0">
                <a:latin typeface="Calibri"/>
              </a:rPr>
              <a:t>window</a:t>
            </a:r>
          </a:p>
        </p:txBody>
      </p:sp>
      <p:sp>
        <p:nvSpPr>
          <p:cNvPr id="2467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Center of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mass</a:t>
            </a:r>
          </a:p>
        </p:txBody>
      </p:sp>
      <p:sp>
        <p:nvSpPr>
          <p:cNvPr id="2467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Mean Shift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vector</a:t>
            </a:r>
          </a:p>
        </p:txBody>
      </p:sp>
      <p:sp>
        <p:nvSpPr>
          <p:cNvPr id="24675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in 2D feature space</a:t>
            </a:r>
          </a:p>
        </p:txBody>
      </p:sp>
      <p:sp>
        <p:nvSpPr>
          <p:cNvPr id="24676" name="Rectangle 112"/>
          <p:cNvSpPr>
            <a:spLocks noChangeArrowheads="1"/>
          </p:cNvSpPr>
          <p:nvPr/>
        </p:nvSpPr>
        <p:spPr bwMode="auto">
          <a:xfrm>
            <a:off x="120650" y="6524625"/>
            <a:ext cx="2365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>
                <a:latin typeface="Calibri"/>
              </a:rPr>
              <a:t>Slide by Y. </a:t>
            </a:r>
            <a:r>
              <a:rPr lang="en-US" sz="1400" b="0" dirty="0" err="1">
                <a:latin typeface="Calibri"/>
              </a:rPr>
              <a:t>Ukrainitz</a:t>
            </a:r>
            <a:r>
              <a:rPr lang="en-US" sz="1400" b="0" dirty="0">
                <a:latin typeface="Calibri"/>
              </a:rPr>
              <a:t> &amp; B. </a:t>
            </a:r>
            <a:r>
              <a:rPr lang="en-US" sz="1400" b="0" dirty="0" err="1">
                <a:latin typeface="Calibri"/>
              </a:rPr>
              <a:t>Sarel</a:t>
            </a:r>
            <a:endParaRPr lang="en-US" sz="14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46062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05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06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07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6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7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8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19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0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1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2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3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4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5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6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7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8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29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0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1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2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3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4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5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6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7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8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39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0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1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2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3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4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5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6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7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8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49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0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1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2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3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4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5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6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7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8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59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0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1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2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3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4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5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6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7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8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69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0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1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2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3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4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5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6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7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8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79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0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1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2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3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4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5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6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7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8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89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90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91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92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5693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25694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570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570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570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570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570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25695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Search</a:t>
            </a:r>
            <a:br>
              <a:rPr lang="en-US" sz="1600" b="0" dirty="0">
                <a:latin typeface="Calibri"/>
              </a:rPr>
            </a:br>
            <a:r>
              <a:rPr lang="en-US" sz="1600" b="0" dirty="0">
                <a:latin typeface="Calibri"/>
              </a:rPr>
              <a:t>window</a:t>
            </a:r>
          </a:p>
        </p:txBody>
      </p:sp>
      <p:sp>
        <p:nvSpPr>
          <p:cNvPr id="25696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Center of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mass</a:t>
            </a:r>
          </a:p>
        </p:txBody>
      </p:sp>
      <p:sp>
        <p:nvSpPr>
          <p:cNvPr id="25697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Mean Shift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570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570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570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 eaLnBrk="1" hangingPunct="1"/>
            <a:endParaRPr lang="en-US" sz="1800" b="0" dirty="0">
              <a:latin typeface="Calibri"/>
            </a:endParaRPr>
          </a:p>
        </p:txBody>
      </p:sp>
      <p:sp>
        <p:nvSpPr>
          <p:cNvPr id="2570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in 2D feature space</a:t>
            </a:r>
          </a:p>
        </p:txBody>
      </p:sp>
      <p:sp>
        <p:nvSpPr>
          <p:cNvPr id="25701" name="Rectangle 113"/>
          <p:cNvSpPr>
            <a:spLocks noChangeArrowheads="1"/>
          </p:cNvSpPr>
          <p:nvPr/>
        </p:nvSpPr>
        <p:spPr bwMode="auto">
          <a:xfrm>
            <a:off x="120650" y="6524625"/>
            <a:ext cx="2365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>
                <a:latin typeface="Calibri"/>
              </a:rPr>
              <a:t>Slide by Y. </a:t>
            </a:r>
            <a:r>
              <a:rPr lang="en-US" sz="1400" b="0" dirty="0" err="1">
                <a:latin typeface="Calibri"/>
              </a:rPr>
              <a:t>Ukrainitz</a:t>
            </a:r>
            <a:r>
              <a:rPr lang="en-US" sz="1400" b="0" dirty="0">
                <a:latin typeface="Calibri"/>
              </a:rPr>
              <a:t> &amp; B. </a:t>
            </a:r>
            <a:r>
              <a:rPr lang="en-US" sz="1400" b="0" dirty="0" err="1">
                <a:latin typeface="Calibri"/>
              </a:rPr>
              <a:t>Sarel</a:t>
            </a:r>
            <a:endParaRPr lang="en-US" sz="14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382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</a:rPr>
              <a:t>Clustering: what and why?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endParaRPr lang="en-US" b="1" dirty="0" smtClean="0">
              <a:ea typeface="+mn-ea"/>
            </a:endParaRPr>
          </a:p>
          <a:p>
            <a:pPr>
              <a:defRPr/>
            </a:pPr>
            <a:endParaRPr lang="en-US" b="1" dirty="0"/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b="1" dirty="0" smtClean="0">
                <a:ea typeface="+mn-ea"/>
              </a:rPr>
              <a:t>Segmentation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Separate the image into different regions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b="1" dirty="0"/>
              <a:t>Summarizing data</a:t>
            </a:r>
          </a:p>
          <a:p>
            <a:pPr lvl="1">
              <a:defRPr/>
            </a:pPr>
            <a:r>
              <a:rPr lang="en-US" dirty="0"/>
              <a:t>Look at large amounts of data</a:t>
            </a:r>
          </a:p>
          <a:p>
            <a:pPr lvl="1">
              <a:defRPr/>
            </a:pPr>
            <a:r>
              <a:rPr lang="en-US" dirty="0"/>
              <a:t>Patch-based compression or </a:t>
            </a:r>
            <a:r>
              <a:rPr lang="en-US" dirty="0" err="1"/>
              <a:t>denoising</a:t>
            </a:r>
            <a:endParaRPr lang="en-US" dirty="0"/>
          </a:p>
          <a:p>
            <a:pPr lvl="1">
              <a:defRPr/>
            </a:pPr>
            <a:r>
              <a:rPr lang="en-US" dirty="0"/>
              <a:t>Represent a large continuous vector with the cluster </a:t>
            </a:r>
            <a:r>
              <a:rPr lang="en-US" dirty="0" smtClean="0"/>
              <a:t>number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b="1" dirty="0" smtClean="0"/>
              <a:t>Use</a:t>
            </a:r>
            <a:r>
              <a:rPr lang="en-US" dirty="0" smtClean="0"/>
              <a:t>:</a:t>
            </a:r>
          </a:p>
          <a:p>
            <a:pPr lvl="1">
              <a:defRPr/>
            </a:pPr>
            <a:r>
              <a:rPr lang="en-US" dirty="0" smtClean="0"/>
              <a:t>Object recognition</a:t>
            </a:r>
          </a:p>
          <a:p>
            <a:pPr lvl="1">
              <a:defRPr/>
            </a:pPr>
            <a:r>
              <a:rPr lang="en-US" dirty="0" smtClean="0"/>
              <a:t>Compression</a:t>
            </a:r>
            <a:endParaRPr lang="en-US" dirty="0"/>
          </a:p>
          <a:p>
            <a:pPr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endParaRPr lang="en-US" dirty="0" smtClean="0">
              <a:ea typeface="+mn-ea"/>
            </a:endParaRPr>
          </a:p>
        </p:txBody>
      </p:sp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6972300" y="6488113"/>
            <a:ext cx="19738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A6A6A6"/>
                </a:solidFill>
                <a:latin typeface="Calibri"/>
                <a:ea typeface="Calibri"/>
              </a:rPr>
              <a:t>Slide: Derek </a:t>
            </a:r>
            <a:r>
              <a:rPr lang="en-US" sz="1800" dirty="0" err="1">
                <a:solidFill>
                  <a:srgbClr val="A6A6A6"/>
                </a:solidFill>
                <a:latin typeface="Calibri"/>
                <a:ea typeface="Calibri"/>
              </a:rPr>
              <a:t>Hoiem</a:t>
            </a:r>
            <a:endParaRPr lang="en-US" sz="1800" dirty="0">
              <a:solidFill>
                <a:srgbClr val="A6A6A6"/>
              </a:solidFill>
              <a:latin typeface="Calibri"/>
              <a:ea typeface="Calibri"/>
            </a:endParaRPr>
          </a:p>
        </p:txBody>
      </p:sp>
      <p:pic>
        <p:nvPicPr>
          <p:cNvPr id="5" name="Picture 4" descr="segcveg.EPSF                                                   0002C550Powerbook HD                   985CFB00: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609600"/>
            <a:ext cx="2074664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81000" y="1752600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en-US" b="1" dirty="0">
                <a:latin typeface="Calibri" charset="0"/>
              </a:rPr>
              <a:t>Clustering</a:t>
            </a:r>
            <a:r>
              <a:rPr lang="en-US" dirty="0">
                <a:latin typeface="Calibri" charset="0"/>
              </a:rPr>
              <a:t>: group together similar points and represent them with a single token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2466" y="4790586"/>
            <a:ext cx="1333128" cy="168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3064" y="4778375"/>
            <a:ext cx="1291008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7971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28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29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0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3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4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5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6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8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39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0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1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2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3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6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7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8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49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0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1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2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3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4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5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6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7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8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59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0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1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2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3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4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5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6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7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8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69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0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1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2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3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4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5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6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7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8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79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0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1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2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3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4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5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6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7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8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89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0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1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2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3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4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5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6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7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8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699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0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1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2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3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4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5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6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7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8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09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10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11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12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13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14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15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16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6717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6728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6729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6730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1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2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26719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Search</a:t>
            </a:r>
            <a:br>
              <a:rPr lang="en-US" sz="1600" b="0" dirty="0">
                <a:latin typeface="Calibri"/>
              </a:rPr>
            </a:br>
            <a:r>
              <a:rPr lang="en-US" sz="1600" b="0" dirty="0">
                <a:latin typeface="Calibri"/>
              </a:rPr>
              <a:t>window</a:t>
            </a:r>
          </a:p>
        </p:txBody>
      </p:sp>
      <p:sp>
        <p:nvSpPr>
          <p:cNvPr id="26720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Center of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mass</a:t>
            </a:r>
          </a:p>
        </p:txBody>
      </p:sp>
      <p:sp>
        <p:nvSpPr>
          <p:cNvPr id="26721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Mean Shift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6725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726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727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2672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in 2D feature space</a:t>
            </a:r>
          </a:p>
        </p:txBody>
      </p:sp>
      <p:sp>
        <p:nvSpPr>
          <p:cNvPr id="26724" name="Rectangle 113"/>
          <p:cNvSpPr>
            <a:spLocks noChangeArrowheads="1"/>
          </p:cNvSpPr>
          <p:nvPr/>
        </p:nvSpPr>
        <p:spPr bwMode="auto">
          <a:xfrm>
            <a:off x="120650" y="6524625"/>
            <a:ext cx="2365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>
                <a:latin typeface="Calibri"/>
              </a:rPr>
              <a:t>Slide by Y. </a:t>
            </a:r>
            <a:r>
              <a:rPr lang="en-US" sz="1400" b="0" dirty="0" err="1">
                <a:latin typeface="Calibri"/>
              </a:rPr>
              <a:t>Ukrainitz</a:t>
            </a:r>
            <a:r>
              <a:rPr lang="en-US" sz="1400" b="0" dirty="0">
                <a:latin typeface="Calibri"/>
              </a:rPr>
              <a:t> &amp; B. </a:t>
            </a:r>
            <a:r>
              <a:rPr lang="en-US" sz="1400" b="0" dirty="0" err="1">
                <a:latin typeface="Calibri"/>
              </a:rPr>
              <a:t>Sarel</a:t>
            </a:r>
            <a:endParaRPr lang="en-US" sz="14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47141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1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2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3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4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5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6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7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8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6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7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8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69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0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2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3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4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5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6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7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8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79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0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1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2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3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4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5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6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7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8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89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0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1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2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3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4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5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6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7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8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699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0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1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2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3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4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5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6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7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8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09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0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1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2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3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4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5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6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7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8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19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0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1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2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3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4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5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6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7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8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29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0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1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2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3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4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5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6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7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8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39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40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41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2774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775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775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775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775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775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27743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Search</a:t>
            </a:r>
            <a:br>
              <a:rPr lang="en-US" sz="1600" b="0" dirty="0">
                <a:latin typeface="Calibri"/>
              </a:rPr>
            </a:br>
            <a:r>
              <a:rPr lang="en-US" sz="1600" b="0" dirty="0">
                <a:latin typeface="Calibri"/>
              </a:rPr>
              <a:t>window</a:t>
            </a:r>
          </a:p>
        </p:txBody>
      </p:sp>
      <p:sp>
        <p:nvSpPr>
          <p:cNvPr id="27744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Center of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mass</a:t>
            </a:r>
          </a:p>
        </p:txBody>
      </p:sp>
      <p:sp>
        <p:nvSpPr>
          <p:cNvPr id="27745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Mean Shift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775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75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75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7748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in 2D feature space</a:t>
            </a:r>
          </a:p>
        </p:txBody>
      </p:sp>
      <p:sp>
        <p:nvSpPr>
          <p:cNvPr id="27749" name="Rectangle 113"/>
          <p:cNvSpPr>
            <a:spLocks noChangeArrowheads="1"/>
          </p:cNvSpPr>
          <p:nvPr/>
        </p:nvSpPr>
        <p:spPr bwMode="auto">
          <a:xfrm>
            <a:off x="120650" y="6524625"/>
            <a:ext cx="2365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>
                <a:latin typeface="Calibri"/>
              </a:rPr>
              <a:t>Slide by Y. </a:t>
            </a:r>
            <a:r>
              <a:rPr lang="en-US" sz="1400" b="0" dirty="0" err="1">
                <a:latin typeface="Calibri"/>
              </a:rPr>
              <a:t>Ukrainitz</a:t>
            </a:r>
            <a:r>
              <a:rPr lang="en-US" sz="1400" b="0" dirty="0">
                <a:latin typeface="Calibri"/>
              </a:rPr>
              <a:t> &amp; B. </a:t>
            </a:r>
            <a:r>
              <a:rPr lang="en-US" sz="1400" b="0" dirty="0" err="1">
                <a:latin typeface="Calibri"/>
              </a:rPr>
              <a:t>Sarel</a:t>
            </a:r>
            <a:endParaRPr lang="en-US" sz="14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27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8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69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0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1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2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3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4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5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6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6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6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6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6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876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8776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8777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8778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8779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8780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28767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Search</a:t>
            </a:r>
            <a:br>
              <a:rPr lang="en-US" sz="1600" b="0" dirty="0">
                <a:latin typeface="Calibri"/>
              </a:rPr>
            </a:br>
            <a:r>
              <a:rPr lang="en-US" sz="1600" b="0" dirty="0">
                <a:latin typeface="Calibri"/>
              </a:rPr>
              <a:t>window</a:t>
            </a:r>
          </a:p>
        </p:txBody>
      </p:sp>
      <p:sp>
        <p:nvSpPr>
          <p:cNvPr id="28768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Center of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mass</a:t>
            </a:r>
          </a:p>
        </p:txBody>
      </p:sp>
      <p:sp>
        <p:nvSpPr>
          <p:cNvPr id="28769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Mean Shift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8773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8774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8775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28771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in 2D feature space</a:t>
            </a:r>
          </a:p>
        </p:txBody>
      </p:sp>
      <p:sp>
        <p:nvSpPr>
          <p:cNvPr id="28772" name="Rectangle 112"/>
          <p:cNvSpPr>
            <a:spLocks noChangeArrowheads="1"/>
          </p:cNvSpPr>
          <p:nvPr/>
        </p:nvSpPr>
        <p:spPr bwMode="auto">
          <a:xfrm>
            <a:off x="120650" y="6524625"/>
            <a:ext cx="2365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>
                <a:latin typeface="Calibri"/>
              </a:rPr>
              <a:t>Slide by Y. </a:t>
            </a:r>
            <a:r>
              <a:rPr lang="en-US" sz="1400" b="0" dirty="0" err="1">
                <a:latin typeface="Calibri"/>
              </a:rPr>
              <a:t>Ukrainitz</a:t>
            </a:r>
            <a:r>
              <a:rPr lang="en-US" sz="1400" b="0" dirty="0">
                <a:latin typeface="Calibri"/>
              </a:rPr>
              <a:t> &amp; B. </a:t>
            </a:r>
            <a:r>
              <a:rPr lang="en-US" sz="1400" b="0" dirty="0" err="1">
                <a:latin typeface="Calibri"/>
              </a:rPr>
              <a:t>Sarel</a:t>
            </a:r>
            <a:endParaRPr lang="en-US" sz="14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32725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69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1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2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3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4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5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6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7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2978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grpSp>
        <p:nvGrpSpPr>
          <p:cNvPr id="29790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2979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2980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980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980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980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29791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Search</a:t>
            </a:r>
            <a:br>
              <a:rPr lang="en-US" sz="1600" b="0" dirty="0">
                <a:latin typeface="Calibri"/>
              </a:rPr>
            </a:br>
            <a:r>
              <a:rPr lang="en-US" sz="1600" b="0" dirty="0">
                <a:latin typeface="Calibri"/>
              </a:rPr>
              <a:t>window</a:t>
            </a:r>
          </a:p>
        </p:txBody>
      </p:sp>
      <p:sp>
        <p:nvSpPr>
          <p:cNvPr id="29792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>
                <a:latin typeface="Calibri"/>
              </a:rPr>
              <a:t>Center of</a:t>
            </a:r>
          </a:p>
          <a:p>
            <a:pPr algn="ctr" eaLnBrk="1" hangingPunct="1"/>
            <a:r>
              <a:rPr lang="en-US" sz="1600" b="0" dirty="0">
                <a:latin typeface="Calibri"/>
              </a:rPr>
              <a:t>mass</a:t>
            </a:r>
          </a:p>
        </p:txBody>
      </p:sp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9796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9797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9798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29794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in 2D feature space</a:t>
            </a:r>
          </a:p>
        </p:txBody>
      </p:sp>
      <p:sp>
        <p:nvSpPr>
          <p:cNvPr id="29795" name="Rectangle 111"/>
          <p:cNvSpPr>
            <a:spLocks noChangeArrowheads="1"/>
          </p:cNvSpPr>
          <p:nvPr/>
        </p:nvSpPr>
        <p:spPr bwMode="auto">
          <a:xfrm>
            <a:off x="120650" y="6524625"/>
            <a:ext cx="23654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>
                <a:latin typeface="Calibri"/>
              </a:rPr>
              <a:t>Slide by Y. </a:t>
            </a:r>
            <a:r>
              <a:rPr lang="en-US" sz="1400" b="0" dirty="0" err="1">
                <a:latin typeface="Calibri"/>
              </a:rPr>
              <a:t>Ukrainitz</a:t>
            </a:r>
            <a:r>
              <a:rPr lang="en-US" sz="1400" b="0" dirty="0">
                <a:latin typeface="Calibri"/>
              </a:rPr>
              <a:t> &amp; B. </a:t>
            </a:r>
            <a:r>
              <a:rPr lang="en-US" sz="1400" b="0" dirty="0" err="1">
                <a:latin typeface="Calibri"/>
              </a:rPr>
              <a:t>Sarel</a:t>
            </a:r>
            <a:endParaRPr lang="en-US" sz="14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057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in 2D feature space</a:t>
            </a:r>
          </a:p>
        </p:txBody>
      </p:sp>
      <p:pic>
        <p:nvPicPr>
          <p:cNvPr id="6" name="Marcador de contenido 5" descr="Screen Shot 2014-10-14 at 23.37.40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t="42058" r="3695"/>
          <a:stretch/>
        </p:blipFill>
        <p:spPr>
          <a:xfrm>
            <a:off x="5115748" y="1700963"/>
            <a:ext cx="3819609" cy="1814416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CuadroTexto 2"/>
          <p:cNvSpPr txBox="1"/>
          <p:nvPr/>
        </p:nvSpPr>
        <p:spPr>
          <a:xfrm rot="16200000">
            <a:off x="4553489" y="255521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err="1" smtClean="0"/>
              <a:t>Density</a:t>
            </a:r>
            <a:endParaRPr lang="ca-ES" dirty="0"/>
          </a:p>
        </p:txBody>
      </p:sp>
      <p:sp>
        <p:nvSpPr>
          <p:cNvPr id="9" name="Rectángulo 8"/>
          <p:cNvSpPr/>
          <p:nvPr/>
        </p:nvSpPr>
        <p:spPr>
          <a:xfrm>
            <a:off x="16792" y="2042112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ca-ES" sz="1600" b="1" dirty="0" err="1"/>
              <a:t>Density</a:t>
            </a:r>
            <a:r>
              <a:rPr lang="ca-ES" sz="1600" dirty="0"/>
              <a:t> is </a:t>
            </a:r>
            <a:r>
              <a:rPr lang="ca-ES" sz="1600" dirty="0" err="1"/>
              <a:t>proportional</a:t>
            </a:r>
            <a:r>
              <a:rPr lang="ca-ES" sz="1600" dirty="0"/>
              <a:t> to </a:t>
            </a:r>
            <a:r>
              <a:rPr lang="ca-ES" sz="1600" dirty="0" err="1"/>
              <a:t>the</a:t>
            </a:r>
            <a:r>
              <a:rPr lang="ca-ES" sz="1600" dirty="0"/>
              <a:t> </a:t>
            </a:r>
            <a:r>
              <a:rPr lang="ca-ES" sz="1600" dirty="0" err="1"/>
              <a:t>number</a:t>
            </a:r>
            <a:r>
              <a:rPr lang="ca-ES" sz="1600" dirty="0"/>
              <a:t> of </a:t>
            </a:r>
            <a:r>
              <a:rPr lang="ca-ES" sz="1600" dirty="0" err="1"/>
              <a:t>points</a:t>
            </a:r>
            <a:r>
              <a:rPr lang="ca-ES" sz="1600" dirty="0"/>
              <a:t> in </a:t>
            </a:r>
            <a:r>
              <a:rPr lang="ca-ES" sz="1600" dirty="0" err="1"/>
              <a:t>the</a:t>
            </a:r>
            <a:r>
              <a:rPr lang="ca-ES" sz="1600" dirty="0"/>
              <a:t> </a:t>
            </a:r>
            <a:r>
              <a:rPr lang="ca-ES" sz="1600" dirty="0" err="1" smtClean="0"/>
              <a:t>window</a:t>
            </a:r>
            <a:r>
              <a:rPr lang="ca-ES" sz="1600" dirty="0" smtClean="0"/>
              <a:t>/</a:t>
            </a:r>
            <a:r>
              <a:rPr lang="ca-ES" sz="1600" dirty="0" err="1" smtClean="0"/>
              <a:t>kernel</a:t>
            </a:r>
            <a:r>
              <a:rPr lang="ca-ES" sz="1600" dirty="0" smtClean="0"/>
              <a:t>/</a:t>
            </a:r>
            <a:r>
              <a:rPr lang="ca-ES" sz="1600" dirty="0" err="1" smtClean="0"/>
              <a:t>badwidth</a:t>
            </a:r>
            <a:endParaRPr lang="ca-ES" sz="1600" dirty="0"/>
          </a:p>
          <a:p>
            <a:pPr>
              <a:buFontTx/>
              <a:buChar char="•"/>
            </a:pPr>
            <a:endParaRPr lang="en-US" sz="1600" b="1" dirty="0" smtClean="0"/>
          </a:p>
          <a:p>
            <a:pPr>
              <a:buFontTx/>
              <a:buChar char="•"/>
            </a:pPr>
            <a:endParaRPr lang="en-US" sz="1600" b="1" dirty="0" smtClean="0"/>
          </a:p>
          <a:p>
            <a:pPr>
              <a:buFontTx/>
              <a:buChar char="•"/>
            </a:pPr>
            <a:r>
              <a:rPr lang="en-US" sz="1600" b="1" dirty="0" smtClean="0"/>
              <a:t>Cluster</a:t>
            </a:r>
            <a:r>
              <a:rPr lang="en-US" sz="1600" dirty="0"/>
              <a:t>: all data points in the attraction basin of a </a:t>
            </a:r>
            <a:r>
              <a:rPr lang="en-US" sz="1600" dirty="0" smtClean="0"/>
              <a:t>mode</a:t>
            </a:r>
          </a:p>
          <a:p>
            <a:pPr>
              <a:buFontTx/>
              <a:buChar char="•"/>
            </a:pPr>
            <a:endParaRPr lang="en-US" sz="1600" dirty="0" smtClean="0"/>
          </a:p>
          <a:p>
            <a:pPr>
              <a:buFontTx/>
              <a:buChar char="•"/>
            </a:pPr>
            <a:endParaRPr lang="en-US" sz="1600" dirty="0"/>
          </a:p>
          <a:p>
            <a:pPr>
              <a:buFontTx/>
              <a:buChar char="•"/>
            </a:pPr>
            <a:r>
              <a:rPr lang="en-US" sz="1600" b="1" dirty="0"/>
              <a:t>Attraction basin: </a:t>
            </a:r>
            <a:r>
              <a:rPr lang="en-US" sz="1600" dirty="0"/>
              <a:t>the region for which all trajectories lead to the same mode</a:t>
            </a:r>
          </a:p>
        </p:txBody>
      </p: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5806352" y="3815550"/>
            <a:ext cx="2438400" cy="1246094"/>
            <a:chOff x="1776" y="1965"/>
            <a:chExt cx="2064" cy="1200"/>
          </a:xfrm>
        </p:grpSpPr>
        <p:grpSp>
          <p:nvGrpSpPr>
            <p:cNvPr id="11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32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pic>
            <p:nvPicPr>
              <p:cNvPr id="33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30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pic>
            <p:nvPicPr>
              <p:cNvPr id="31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34" name="CuadroTexto 33"/>
          <p:cNvSpPr txBox="1"/>
          <p:nvPr/>
        </p:nvSpPr>
        <p:spPr>
          <a:xfrm>
            <a:off x="76200" y="5615125"/>
            <a:ext cx="74681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600" b="1" dirty="0" smtClean="0"/>
              <a:t>Test</a:t>
            </a:r>
            <a:r>
              <a:rPr lang="ca-ES" sz="1600" dirty="0" smtClean="0"/>
              <a:t>:</a:t>
            </a:r>
          </a:p>
          <a:p>
            <a:r>
              <a:rPr lang="ca-ES" sz="1600" dirty="0" smtClean="0"/>
              <a:t>a) </a:t>
            </a:r>
            <a:r>
              <a:rPr lang="ca-ES" sz="1600" dirty="0" err="1" smtClean="0"/>
              <a:t>The</a:t>
            </a:r>
            <a:r>
              <a:rPr lang="ca-ES" sz="1600" dirty="0" smtClean="0"/>
              <a:t> </a:t>
            </a:r>
            <a:r>
              <a:rPr lang="ca-ES" sz="1600" dirty="0" err="1" smtClean="0"/>
              <a:t>higher</a:t>
            </a:r>
            <a:r>
              <a:rPr lang="ca-ES" sz="1600" dirty="0" smtClean="0"/>
              <a:t> </a:t>
            </a:r>
            <a:r>
              <a:rPr lang="ca-ES" sz="1600" dirty="0" err="1" smtClean="0"/>
              <a:t>the</a:t>
            </a:r>
            <a:r>
              <a:rPr lang="ca-ES" sz="1600" dirty="0" smtClean="0"/>
              <a:t> </a:t>
            </a:r>
            <a:r>
              <a:rPr lang="ca-ES" sz="1600" dirty="0" err="1" smtClean="0"/>
              <a:t>bandwidth</a:t>
            </a:r>
            <a:r>
              <a:rPr lang="ca-ES" sz="1600" dirty="0" smtClean="0"/>
              <a:t> is, __________ </a:t>
            </a:r>
            <a:r>
              <a:rPr lang="ca-ES" sz="1600" dirty="0" err="1" smtClean="0"/>
              <a:t>number</a:t>
            </a:r>
            <a:r>
              <a:rPr lang="ca-ES" sz="1600" dirty="0" smtClean="0"/>
              <a:t> of </a:t>
            </a:r>
            <a:r>
              <a:rPr lang="ca-ES" sz="1600" dirty="0" err="1" smtClean="0"/>
              <a:t>clusters</a:t>
            </a:r>
            <a:r>
              <a:rPr lang="ca-ES" sz="1600" dirty="0" smtClean="0"/>
              <a:t> </a:t>
            </a:r>
            <a:r>
              <a:rPr lang="ca-ES" sz="1600" dirty="0" err="1" smtClean="0"/>
              <a:t>will</a:t>
            </a:r>
            <a:r>
              <a:rPr lang="ca-ES" sz="1600" dirty="0" smtClean="0"/>
              <a:t> be </a:t>
            </a:r>
            <a:r>
              <a:rPr lang="ca-ES" sz="1600" dirty="0" err="1" smtClean="0"/>
              <a:t>detected</a:t>
            </a:r>
            <a:r>
              <a:rPr lang="ca-ES" sz="1600" dirty="0" smtClean="0"/>
              <a:t>.</a:t>
            </a:r>
          </a:p>
          <a:p>
            <a:r>
              <a:rPr lang="ca-ES" sz="1600" dirty="0" smtClean="0"/>
              <a:t>b) </a:t>
            </a:r>
            <a:r>
              <a:rPr lang="ca-ES" sz="1600" dirty="0" err="1" smtClean="0"/>
              <a:t>The</a:t>
            </a:r>
            <a:r>
              <a:rPr lang="ca-ES" sz="1600" dirty="0" smtClean="0"/>
              <a:t> </a:t>
            </a:r>
            <a:r>
              <a:rPr lang="ca-ES" sz="1600" dirty="0" err="1" smtClean="0"/>
              <a:t>higher</a:t>
            </a:r>
            <a:r>
              <a:rPr lang="ca-ES" sz="1600" dirty="0" smtClean="0"/>
              <a:t> </a:t>
            </a:r>
            <a:r>
              <a:rPr lang="ca-ES" sz="1600" dirty="0" err="1" smtClean="0"/>
              <a:t>the</a:t>
            </a:r>
            <a:r>
              <a:rPr lang="ca-ES" sz="1600" dirty="0" smtClean="0"/>
              <a:t> </a:t>
            </a:r>
            <a:r>
              <a:rPr lang="ca-ES" sz="1600" dirty="0" err="1" smtClean="0"/>
              <a:t>window</a:t>
            </a:r>
            <a:r>
              <a:rPr lang="ca-ES" sz="1600" dirty="0" smtClean="0"/>
              <a:t> is, ____________ </a:t>
            </a:r>
            <a:r>
              <a:rPr lang="ca-ES" sz="1600" dirty="0" err="1" smtClean="0"/>
              <a:t>the</a:t>
            </a:r>
            <a:r>
              <a:rPr lang="ca-ES" sz="1600" dirty="0" smtClean="0"/>
              <a:t> </a:t>
            </a:r>
            <a:r>
              <a:rPr lang="ca-ES" sz="1600" dirty="0" err="1" smtClean="0"/>
              <a:t>segmented</a:t>
            </a:r>
            <a:r>
              <a:rPr lang="ca-ES" sz="1600" dirty="0" smtClean="0"/>
              <a:t> </a:t>
            </a:r>
            <a:r>
              <a:rPr lang="ca-ES" sz="1600" dirty="0" err="1" smtClean="0"/>
              <a:t>image</a:t>
            </a:r>
            <a:r>
              <a:rPr lang="ca-ES" sz="1600" dirty="0" smtClean="0"/>
              <a:t> is.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18668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2"/>
          <p:cNvSpPr txBox="1">
            <a:spLocks noChangeArrowheads="1"/>
          </p:cNvSpPr>
          <p:nvPr/>
        </p:nvSpPr>
        <p:spPr bwMode="auto">
          <a:xfrm>
            <a:off x="609600" y="6488668"/>
            <a:ext cx="876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alibri"/>
              </a:rPr>
              <a:t>Apply mean shift jointly in  the image (left col.) and </a:t>
            </a:r>
            <a:r>
              <a:rPr lang="en-US" dirty="0" smtClean="0">
                <a:latin typeface="Calibri"/>
              </a:rPr>
              <a:t>intensity (</a:t>
            </a:r>
            <a:r>
              <a:rPr lang="en-US" dirty="0">
                <a:latin typeface="Calibri"/>
              </a:rPr>
              <a:t>right col.) domains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4343400"/>
            <a:ext cx="3530600" cy="2222500"/>
            <a:chOff x="192" y="2832"/>
            <a:chExt cx="2224" cy="1400"/>
          </a:xfrm>
        </p:grpSpPr>
        <p:pic>
          <p:nvPicPr>
            <p:cNvPr id="156757" name="Picture 4" descr="t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0" y="2832"/>
              <a:ext cx="1696" cy="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6758" name="AutoShape 5"/>
            <p:cNvSpPr>
              <a:spLocks noChangeArrowheads="1"/>
            </p:cNvSpPr>
            <p:nvPr/>
          </p:nvSpPr>
          <p:spPr bwMode="auto">
            <a:xfrm>
              <a:off x="1152" y="3408"/>
              <a:ext cx="768" cy="192"/>
            </a:xfrm>
            <a:prstGeom prst="parallelogram">
              <a:avLst>
                <a:gd name="adj" fmla="val 10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59" name="Oval 6"/>
            <p:cNvSpPr>
              <a:spLocks noChangeArrowheads="1"/>
            </p:cNvSpPr>
            <p:nvPr/>
          </p:nvSpPr>
          <p:spPr bwMode="auto">
            <a:xfrm>
              <a:off x="1488" y="3464"/>
              <a:ext cx="96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60" name="Text Box 7"/>
            <p:cNvSpPr txBox="1">
              <a:spLocks noChangeArrowheads="1"/>
            </p:cNvSpPr>
            <p:nvPr/>
          </p:nvSpPr>
          <p:spPr bwMode="auto">
            <a:xfrm>
              <a:off x="278" y="3180"/>
              <a:ext cx="21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400" dirty="0">
                  <a:latin typeface="Calibri"/>
                </a:rPr>
                <a:t>5</a:t>
              </a:r>
            </a:p>
          </p:txBody>
        </p:sp>
        <p:sp>
          <p:nvSpPr>
            <p:cNvPr id="156761" name="Oval 8"/>
            <p:cNvSpPr>
              <a:spLocks noChangeArrowheads="1"/>
            </p:cNvSpPr>
            <p:nvPr/>
          </p:nvSpPr>
          <p:spPr bwMode="auto">
            <a:xfrm>
              <a:off x="192" y="3168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57800" y="5715000"/>
            <a:ext cx="3429000" cy="720725"/>
            <a:chOff x="3312" y="3888"/>
            <a:chExt cx="2160" cy="454"/>
          </a:xfrm>
        </p:grpSpPr>
        <p:sp>
          <p:nvSpPr>
            <p:cNvPr id="156743" name="Rectangle 10"/>
            <p:cNvSpPr>
              <a:spLocks noChangeArrowheads="1"/>
            </p:cNvSpPr>
            <p:nvPr/>
          </p:nvSpPr>
          <p:spPr bwMode="auto">
            <a:xfrm>
              <a:off x="4032" y="3929"/>
              <a:ext cx="384" cy="1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grpSp>
          <p:nvGrpSpPr>
            <p:cNvPr id="156744" name="Group 11"/>
            <p:cNvGrpSpPr>
              <a:grpSpLocks/>
            </p:cNvGrpSpPr>
            <p:nvPr/>
          </p:nvGrpSpPr>
          <p:grpSpPr bwMode="auto">
            <a:xfrm>
              <a:off x="3312" y="3991"/>
              <a:ext cx="1354" cy="351"/>
              <a:chOff x="3302" y="1008"/>
              <a:chExt cx="1354" cy="351"/>
            </a:xfrm>
          </p:grpSpPr>
          <p:sp>
            <p:nvSpPr>
              <p:cNvPr id="156755" name="Line 12"/>
              <p:cNvSpPr>
                <a:spLocks noChangeShapeType="1"/>
              </p:cNvSpPr>
              <p:nvPr/>
            </p:nvSpPr>
            <p:spPr bwMode="auto">
              <a:xfrm>
                <a:off x="3408" y="1008"/>
                <a:ext cx="1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400" dirty="0">
                  <a:latin typeface="Calibri"/>
                </a:endParaRPr>
              </a:p>
            </p:txBody>
          </p:sp>
          <p:sp>
            <p:nvSpPr>
              <p:cNvPr id="156756" name="Text Box 13"/>
              <p:cNvSpPr txBox="1">
                <a:spLocks noChangeArrowheads="1"/>
              </p:cNvSpPr>
              <p:nvPr/>
            </p:nvSpPr>
            <p:spPr bwMode="auto">
              <a:xfrm>
                <a:off x="3302" y="1068"/>
                <a:ext cx="1102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latin typeface="Calibri"/>
                  </a:rPr>
                  <a:t>0                  1</a:t>
                </a:r>
              </a:p>
            </p:txBody>
          </p:sp>
        </p:grpSp>
        <p:sp>
          <p:nvSpPr>
            <p:cNvPr id="156745" name="Line 14"/>
            <p:cNvSpPr>
              <a:spLocks noChangeShapeType="1"/>
            </p:cNvSpPr>
            <p:nvPr/>
          </p:nvSpPr>
          <p:spPr bwMode="auto">
            <a:xfrm flipH="1">
              <a:off x="4234" y="3895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46" name="Line 15"/>
            <p:cNvSpPr>
              <a:spLocks noChangeShapeType="1"/>
            </p:cNvSpPr>
            <p:nvPr/>
          </p:nvSpPr>
          <p:spPr bwMode="auto">
            <a:xfrm flipH="1">
              <a:off x="4282" y="3895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47" name="Line 16"/>
            <p:cNvSpPr>
              <a:spLocks noChangeShapeType="1"/>
            </p:cNvSpPr>
            <p:nvPr/>
          </p:nvSpPr>
          <p:spPr bwMode="auto">
            <a:xfrm flipH="1">
              <a:off x="4378" y="3895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48" name="Line 17"/>
            <p:cNvSpPr>
              <a:spLocks noChangeShapeType="1"/>
            </p:cNvSpPr>
            <p:nvPr/>
          </p:nvSpPr>
          <p:spPr bwMode="auto">
            <a:xfrm flipH="1">
              <a:off x="4426" y="3895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49" name="Line 18"/>
            <p:cNvSpPr>
              <a:spLocks noChangeShapeType="1"/>
            </p:cNvSpPr>
            <p:nvPr/>
          </p:nvSpPr>
          <p:spPr bwMode="auto">
            <a:xfrm flipH="1">
              <a:off x="4186" y="3895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50" name="Line 19"/>
            <p:cNvSpPr>
              <a:spLocks noChangeShapeType="1"/>
            </p:cNvSpPr>
            <p:nvPr/>
          </p:nvSpPr>
          <p:spPr bwMode="auto">
            <a:xfrm flipH="1">
              <a:off x="4138" y="3895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51" name="Line 20"/>
            <p:cNvSpPr>
              <a:spLocks noChangeShapeType="1"/>
            </p:cNvSpPr>
            <p:nvPr/>
          </p:nvSpPr>
          <p:spPr bwMode="auto">
            <a:xfrm flipH="1">
              <a:off x="4474" y="3888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52" name="Oval 21"/>
            <p:cNvSpPr>
              <a:spLocks noChangeArrowheads="1"/>
            </p:cNvSpPr>
            <p:nvPr/>
          </p:nvSpPr>
          <p:spPr bwMode="auto">
            <a:xfrm>
              <a:off x="4176" y="393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53" name="Text Box 22"/>
            <p:cNvSpPr txBox="1">
              <a:spLocks noChangeArrowheads="1"/>
            </p:cNvSpPr>
            <p:nvPr/>
          </p:nvSpPr>
          <p:spPr bwMode="auto">
            <a:xfrm>
              <a:off x="5126" y="3900"/>
              <a:ext cx="21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400" dirty="0">
                  <a:latin typeface="Calibri"/>
                </a:rPr>
                <a:t>7</a:t>
              </a:r>
            </a:p>
          </p:txBody>
        </p:sp>
        <p:sp>
          <p:nvSpPr>
            <p:cNvPr id="156754" name="Oval 23"/>
            <p:cNvSpPr>
              <a:spLocks noChangeArrowheads="1"/>
            </p:cNvSpPr>
            <p:nvPr/>
          </p:nvSpPr>
          <p:spPr bwMode="auto">
            <a:xfrm>
              <a:off x="5040" y="3888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304800" y="304800"/>
            <a:ext cx="3606800" cy="2336800"/>
            <a:chOff x="192" y="72"/>
            <a:chExt cx="2272" cy="1472"/>
          </a:xfrm>
        </p:grpSpPr>
        <p:pic>
          <p:nvPicPr>
            <p:cNvPr id="156737" name="Picture 25" descr="t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8" y="144"/>
              <a:ext cx="1696" cy="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6738" name="AutoShape 26"/>
            <p:cNvSpPr>
              <a:spLocks noChangeArrowheads="1"/>
            </p:cNvSpPr>
            <p:nvPr/>
          </p:nvSpPr>
          <p:spPr bwMode="auto">
            <a:xfrm>
              <a:off x="1056" y="720"/>
              <a:ext cx="768" cy="192"/>
            </a:xfrm>
            <a:prstGeom prst="parallelogram">
              <a:avLst>
                <a:gd name="adj" fmla="val 10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39" name="Text Box 27"/>
            <p:cNvSpPr txBox="1">
              <a:spLocks noChangeArrowheads="1"/>
            </p:cNvSpPr>
            <p:nvPr/>
          </p:nvSpPr>
          <p:spPr bwMode="auto">
            <a:xfrm>
              <a:off x="278" y="444"/>
              <a:ext cx="21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400" dirty="0">
                  <a:latin typeface="Calibri"/>
                </a:rPr>
                <a:t>1</a:t>
              </a:r>
            </a:p>
          </p:txBody>
        </p:sp>
        <p:sp>
          <p:nvSpPr>
            <p:cNvPr id="156740" name="Oval 28"/>
            <p:cNvSpPr>
              <a:spLocks noChangeArrowheads="1"/>
            </p:cNvSpPr>
            <p:nvPr/>
          </p:nvSpPr>
          <p:spPr bwMode="auto">
            <a:xfrm>
              <a:off x="192" y="432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41" name="Text Box 29"/>
            <p:cNvSpPr txBox="1">
              <a:spLocks noChangeArrowheads="1"/>
            </p:cNvSpPr>
            <p:nvPr/>
          </p:nvSpPr>
          <p:spPr bwMode="auto">
            <a:xfrm>
              <a:off x="758" y="72"/>
              <a:ext cx="129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accent2"/>
                  </a:solidFill>
                  <a:latin typeface="Calibri"/>
                </a:rPr>
                <a:t>Window in image domain</a:t>
              </a:r>
            </a:p>
          </p:txBody>
        </p:sp>
        <p:sp>
          <p:nvSpPr>
            <p:cNvPr id="156742" name="Line 30"/>
            <p:cNvSpPr>
              <a:spLocks noChangeShapeType="1"/>
            </p:cNvSpPr>
            <p:nvPr/>
          </p:nvSpPr>
          <p:spPr bwMode="auto">
            <a:xfrm>
              <a:off x="1104" y="240"/>
              <a:ext cx="0" cy="57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5257800" y="1905000"/>
            <a:ext cx="3429000" cy="1452563"/>
            <a:chOff x="3312" y="1488"/>
            <a:chExt cx="2160" cy="915"/>
          </a:xfrm>
        </p:grpSpPr>
        <p:sp>
          <p:nvSpPr>
            <p:cNvPr id="156720" name="Rectangle 32"/>
            <p:cNvSpPr>
              <a:spLocks noChangeArrowheads="1"/>
            </p:cNvSpPr>
            <p:nvPr/>
          </p:nvSpPr>
          <p:spPr bwMode="auto">
            <a:xfrm>
              <a:off x="3936" y="1625"/>
              <a:ext cx="384" cy="1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grpSp>
          <p:nvGrpSpPr>
            <p:cNvPr id="156721" name="Group 33"/>
            <p:cNvGrpSpPr>
              <a:grpSpLocks/>
            </p:cNvGrpSpPr>
            <p:nvPr/>
          </p:nvGrpSpPr>
          <p:grpSpPr bwMode="auto">
            <a:xfrm>
              <a:off x="3312" y="1680"/>
              <a:ext cx="1354" cy="351"/>
              <a:chOff x="3302" y="1008"/>
              <a:chExt cx="1354" cy="351"/>
            </a:xfrm>
          </p:grpSpPr>
          <p:sp>
            <p:nvSpPr>
              <p:cNvPr id="156735" name="Line 34"/>
              <p:cNvSpPr>
                <a:spLocks noChangeShapeType="1"/>
              </p:cNvSpPr>
              <p:nvPr/>
            </p:nvSpPr>
            <p:spPr bwMode="auto">
              <a:xfrm>
                <a:off x="3408" y="1008"/>
                <a:ext cx="1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400" dirty="0">
                  <a:latin typeface="Calibri"/>
                </a:endParaRPr>
              </a:p>
            </p:txBody>
          </p:sp>
          <p:sp>
            <p:nvSpPr>
              <p:cNvPr id="156736" name="Text Box 35"/>
              <p:cNvSpPr txBox="1">
                <a:spLocks noChangeArrowheads="1"/>
              </p:cNvSpPr>
              <p:nvPr/>
            </p:nvSpPr>
            <p:spPr bwMode="auto">
              <a:xfrm>
                <a:off x="3302" y="1068"/>
                <a:ext cx="1102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latin typeface="Calibri"/>
                  </a:rPr>
                  <a:t>0                  1</a:t>
                </a:r>
              </a:p>
            </p:txBody>
          </p:sp>
        </p:grpSp>
        <p:sp>
          <p:nvSpPr>
            <p:cNvPr id="156722" name="Line 36"/>
            <p:cNvSpPr>
              <a:spLocks noChangeShapeType="1"/>
            </p:cNvSpPr>
            <p:nvPr/>
          </p:nvSpPr>
          <p:spPr bwMode="auto">
            <a:xfrm flipH="1">
              <a:off x="4234" y="158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23" name="Line 37"/>
            <p:cNvSpPr>
              <a:spLocks noChangeShapeType="1"/>
            </p:cNvSpPr>
            <p:nvPr/>
          </p:nvSpPr>
          <p:spPr bwMode="auto">
            <a:xfrm flipH="1">
              <a:off x="4282" y="158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24" name="Line 38"/>
            <p:cNvSpPr>
              <a:spLocks noChangeShapeType="1"/>
            </p:cNvSpPr>
            <p:nvPr/>
          </p:nvSpPr>
          <p:spPr bwMode="auto">
            <a:xfrm flipH="1">
              <a:off x="4378" y="158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25" name="Line 39"/>
            <p:cNvSpPr>
              <a:spLocks noChangeShapeType="1"/>
            </p:cNvSpPr>
            <p:nvPr/>
          </p:nvSpPr>
          <p:spPr bwMode="auto">
            <a:xfrm flipH="1">
              <a:off x="4426" y="158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26" name="Line 40"/>
            <p:cNvSpPr>
              <a:spLocks noChangeShapeType="1"/>
            </p:cNvSpPr>
            <p:nvPr/>
          </p:nvSpPr>
          <p:spPr bwMode="auto">
            <a:xfrm flipH="1">
              <a:off x="4186" y="158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27" name="Line 41"/>
            <p:cNvSpPr>
              <a:spLocks noChangeShapeType="1"/>
            </p:cNvSpPr>
            <p:nvPr/>
          </p:nvSpPr>
          <p:spPr bwMode="auto">
            <a:xfrm flipH="1">
              <a:off x="4138" y="158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28" name="Line 42"/>
            <p:cNvSpPr>
              <a:spLocks noChangeShapeType="1"/>
            </p:cNvSpPr>
            <p:nvPr/>
          </p:nvSpPr>
          <p:spPr bwMode="auto">
            <a:xfrm flipH="1">
              <a:off x="3706" y="158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29" name="Line 43"/>
            <p:cNvSpPr>
              <a:spLocks noChangeShapeType="1"/>
            </p:cNvSpPr>
            <p:nvPr/>
          </p:nvSpPr>
          <p:spPr bwMode="auto">
            <a:xfrm flipH="1">
              <a:off x="3658" y="158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30" name="Oval 44"/>
            <p:cNvSpPr>
              <a:spLocks noChangeArrowheads="1"/>
            </p:cNvSpPr>
            <p:nvPr/>
          </p:nvSpPr>
          <p:spPr bwMode="auto">
            <a:xfrm>
              <a:off x="4080" y="163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31" name="Text Box 45"/>
            <p:cNvSpPr txBox="1">
              <a:spLocks noChangeArrowheads="1"/>
            </p:cNvSpPr>
            <p:nvPr/>
          </p:nvSpPr>
          <p:spPr bwMode="auto">
            <a:xfrm>
              <a:off x="5126" y="1500"/>
              <a:ext cx="21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400" dirty="0">
                  <a:latin typeface="Calibri"/>
                </a:rPr>
                <a:t>3</a:t>
              </a:r>
            </a:p>
          </p:txBody>
        </p:sp>
        <p:sp>
          <p:nvSpPr>
            <p:cNvPr id="156732" name="Oval 46"/>
            <p:cNvSpPr>
              <a:spLocks noChangeArrowheads="1"/>
            </p:cNvSpPr>
            <p:nvPr/>
          </p:nvSpPr>
          <p:spPr bwMode="auto">
            <a:xfrm>
              <a:off x="5040" y="1488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33" name="Text Box 47"/>
            <p:cNvSpPr txBox="1">
              <a:spLocks noChangeArrowheads="1"/>
            </p:cNvSpPr>
            <p:nvPr/>
          </p:nvSpPr>
          <p:spPr bwMode="auto">
            <a:xfrm>
              <a:off x="3744" y="2073"/>
              <a:ext cx="105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accent2"/>
                  </a:solidFill>
                  <a:latin typeface="Calibri"/>
                </a:rPr>
                <a:t>Window in </a:t>
              </a:r>
              <a:r>
                <a:rPr lang="en-US" sz="1400" dirty="0" smtClean="0">
                  <a:solidFill>
                    <a:schemeClr val="accent2"/>
                  </a:solidFill>
                  <a:latin typeface="Calibri"/>
                </a:rPr>
                <a:t>intensity domain</a:t>
              </a:r>
              <a:endParaRPr lang="en-US" sz="140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156734" name="Line 48"/>
            <p:cNvSpPr>
              <a:spLocks noChangeShapeType="1"/>
            </p:cNvSpPr>
            <p:nvPr/>
          </p:nvSpPr>
          <p:spPr bwMode="auto">
            <a:xfrm flipV="1">
              <a:off x="4032" y="1728"/>
              <a:ext cx="0" cy="38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</p:grp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5241925" y="457200"/>
            <a:ext cx="3444875" cy="1243013"/>
            <a:chOff x="3302" y="576"/>
            <a:chExt cx="2170" cy="783"/>
          </a:xfrm>
        </p:grpSpPr>
        <p:grpSp>
          <p:nvGrpSpPr>
            <p:cNvPr id="156705" name="Group 50"/>
            <p:cNvGrpSpPr>
              <a:grpSpLocks/>
            </p:cNvGrpSpPr>
            <p:nvPr/>
          </p:nvGrpSpPr>
          <p:grpSpPr bwMode="auto">
            <a:xfrm>
              <a:off x="3302" y="1008"/>
              <a:ext cx="1354" cy="351"/>
              <a:chOff x="3302" y="1008"/>
              <a:chExt cx="1354" cy="351"/>
            </a:xfrm>
          </p:grpSpPr>
          <p:sp>
            <p:nvSpPr>
              <p:cNvPr id="156718" name="Line 51"/>
              <p:cNvSpPr>
                <a:spLocks noChangeShapeType="1"/>
              </p:cNvSpPr>
              <p:nvPr/>
            </p:nvSpPr>
            <p:spPr bwMode="auto">
              <a:xfrm>
                <a:off x="3408" y="1008"/>
                <a:ext cx="1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400" dirty="0">
                  <a:latin typeface="Calibri"/>
                </a:endParaRPr>
              </a:p>
            </p:txBody>
          </p:sp>
          <p:sp>
            <p:nvSpPr>
              <p:cNvPr id="156719" name="Text Box 52"/>
              <p:cNvSpPr txBox="1">
                <a:spLocks noChangeArrowheads="1"/>
              </p:cNvSpPr>
              <p:nvPr/>
            </p:nvSpPr>
            <p:spPr bwMode="auto">
              <a:xfrm>
                <a:off x="3302" y="1068"/>
                <a:ext cx="1102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latin typeface="Calibri"/>
                  </a:rPr>
                  <a:t>0                  1</a:t>
                </a:r>
              </a:p>
            </p:txBody>
          </p:sp>
        </p:grpSp>
        <p:sp>
          <p:nvSpPr>
            <p:cNvPr id="156706" name="Line 53"/>
            <p:cNvSpPr>
              <a:spLocks noChangeShapeType="1"/>
            </p:cNvSpPr>
            <p:nvPr/>
          </p:nvSpPr>
          <p:spPr bwMode="auto">
            <a:xfrm flipH="1">
              <a:off x="4224" y="912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07" name="Line 54"/>
            <p:cNvSpPr>
              <a:spLocks noChangeShapeType="1"/>
            </p:cNvSpPr>
            <p:nvPr/>
          </p:nvSpPr>
          <p:spPr bwMode="auto">
            <a:xfrm flipH="1">
              <a:off x="4272" y="912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08" name="Line 55"/>
            <p:cNvSpPr>
              <a:spLocks noChangeShapeType="1"/>
            </p:cNvSpPr>
            <p:nvPr/>
          </p:nvSpPr>
          <p:spPr bwMode="auto">
            <a:xfrm flipH="1">
              <a:off x="4368" y="912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09" name="Line 56"/>
            <p:cNvSpPr>
              <a:spLocks noChangeShapeType="1"/>
            </p:cNvSpPr>
            <p:nvPr/>
          </p:nvSpPr>
          <p:spPr bwMode="auto">
            <a:xfrm flipH="1">
              <a:off x="4416" y="912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10" name="Line 57"/>
            <p:cNvSpPr>
              <a:spLocks noChangeShapeType="1"/>
            </p:cNvSpPr>
            <p:nvPr/>
          </p:nvSpPr>
          <p:spPr bwMode="auto">
            <a:xfrm flipH="1">
              <a:off x="4176" y="912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11" name="Line 58"/>
            <p:cNvSpPr>
              <a:spLocks noChangeShapeType="1"/>
            </p:cNvSpPr>
            <p:nvPr/>
          </p:nvSpPr>
          <p:spPr bwMode="auto">
            <a:xfrm flipH="1">
              <a:off x="4128" y="912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12" name="Line 59"/>
            <p:cNvSpPr>
              <a:spLocks noChangeShapeType="1"/>
            </p:cNvSpPr>
            <p:nvPr/>
          </p:nvSpPr>
          <p:spPr bwMode="auto">
            <a:xfrm flipH="1">
              <a:off x="3696" y="912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13" name="Line 60"/>
            <p:cNvSpPr>
              <a:spLocks noChangeShapeType="1"/>
            </p:cNvSpPr>
            <p:nvPr/>
          </p:nvSpPr>
          <p:spPr bwMode="auto">
            <a:xfrm flipH="1">
              <a:off x="3648" y="912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14" name="Oval 61"/>
            <p:cNvSpPr>
              <a:spLocks noChangeArrowheads="1"/>
            </p:cNvSpPr>
            <p:nvPr/>
          </p:nvSpPr>
          <p:spPr bwMode="auto">
            <a:xfrm>
              <a:off x="4080" y="9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15" name="Text Box 62"/>
            <p:cNvSpPr txBox="1">
              <a:spLocks noChangeArrowheads="1"/>
            </p:cNvSpPr>
            <p:nvPr/>
          </p:nvSpPr>
          <p:spPr bwMode="auto">
            <a:xfrm>
              <a:off x="5126" y="732"/>
              <a:ext cx="21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400" dirty="0">
                  <a:latin typeface="Calibri"/>
                </a:rPr>
                <a:t>2</a:t>
              </a:r>
            </a:p>
          </p:txBody>
        </p:sp>
        <p:sp>
          <p:nvSpPr>
            <p:cNvPr id="156716" name="Oval 63"/>
            <p:cNvSpPr>
              <a:spLocks noChangeArrowheads="1"/>
            </p:cNvSpPr>
            <p:nvPr/>
          </p:nvSpPr>
          <p:spPr bwMode="auto">
            <a:xfrm>
              <a:off x="5040" y="720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17" name="Text Box 64"/>
            <p:cNvSpPr txBox="1">
              <a:spLocks noChangeArrowheads="1"/>
            </p:cNvSpPr>
            <p:nvPr/>
          </p:nvSpPr>
          <p:spPr bwMode="auto">
            <a:xfrm>
              <a:off x="3360" y="576"/>
              <a:ext cx="196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accent2"/>
                  </a:solidFill>
                  <a:latin typeface="Calibri"/>
                </a:rPr>
                <a:t>Intensities of pixels within image domain window</a:t>
              </a:r>
            </a:p>
          </p:txBody>
        </p:sp>
      </p:grpSp>
      <p:grpSp>
        <p:nvGrpSpPr>
          <p:cNvPr id="10" name="Group 65"/>
          <p:cNvGrpSpPr>
            <a:grpSpLocks/>
          </p:cNvGrpSpPr>
          <p:nvPr/>
        </p:nvGrpSpPr>
        <p:grpSpPr bwMode="auto">
          <a:xfrm>
            <a:off x="304800" y="2286000"/>
            <a:ext cx="3733800" cy="2590800"/>
            <a:chOff x="192" y="1488"/>
            <a:chExt cx="2352" cy="1632"/>
          </a:xfrm>
        </p:grpSpPr>
        <p:pic>
          <p:nvPicPr>
            <p:cNvPr id="156698" name="Picture 66" descr="t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8" y="1720"/>
              <a:ext cx="1696" cy="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6699" name="AutoShape 67"/>
            <p:cNvSpPr>
              <a:spLocks noChangeArrowheads="1"/>
            </p:cNvSpPr>
            <p:nvPr/>
          </p:nvSpPr>
          <p:spPr bwMode="auto">
            <a:xfrm>
              <a:off x="1056" y="2296"/>
              <a:ext cx="768" cy="192"/>
            </a:xfrm>
            <a:prstGeom prst="parallelogram">
              <a:avLst>
                <a:gd name="adj" fmla="val 10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00" name="Oval 68"/>
            <p:cNvSpPr>
              <a:spLocks noChangeArrowheads="1"/>
            </p:cNvSpPr>
            <p:nvPr/>
          </p:nvSpPr>
          <p:spPr bwMode="auto">
            <a:xfrm>
              <a:off x="1488" y="2352"/>
              <a:ext cx="96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01" name="Text Box 69"/>
            <p:cNvSpPr txBox="1">
              <a:spLocks noChangeArrowheads="1"/>
            </p:cNvSpPr>
            <p:nvPr/>
          </p:nvSpPr>
          <p:spPr bwMode="auto">
            <a:xfrm>
              <a:off x="278" y="2268"/>
              <a:ext cx="21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400" dirty="0">
                  <a:latin typeface="Calibri"/>
                </a:rPr>
                <a:t>4</a:t>
              </a:r>
            </a:p>
          </p:txBody>
        </p:sp>
        <p:sp>
          <p:nvSpPr>
            <p:cNvPr id="156702" name="Oval 70"/>
            <p:cNvSpPr>
              <a:spLocks noChangeArrowheads="1"/>
            </p:cNvSpPr>
            <p:nvPr/>
          </p:nvSpPr>
          <p:spPr bwMode="auto">
            <a:xfrm>
              <a:off x="192" y="2256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703" name="Text Box 71"/>
            <p:cNvSpPr txBox="1">
              <a:spLocks noChangeArrowheads="1"/>
            </p:cNvSpPr>
            <p:nvPr/>
          </p:nvSpPr>
          <p:spPr bwMode="auto">
            <a:xfrm>
              <a:off x="576" y="1488"/>
              <a:ext cx="196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accent2"/>
                  </a:solidFill>
                  <a:latin typeface="Calibri"/>
                </a:rPr>
                <a:t>Center of mass of pixels </a:t>
              </a:r>
              <a:r>
                <a:rPr lang="en-US" sz="1400" dirty="0" smtClean="0">
                  <a:solidFill>
                    <a:schemeClr val="accent2"/>
                  </a:solidFill>
                  <a:latin typeface="Calibri"/>
                </a:rPr>
                <a:t>within </a:t>
              </a:r>
              <a:r>
                <a:rPr lang="en-US" sz="1400" dirty="0">
                  <a:solidFill>
                    <a:schemeClr val="accent2"/>
                  </a:solidFill>
                  <a:latin typeface="Calibri"/>
                </a:rPr>
                <a:t>both image and range domain windows</a:t>
              </a:r>
            </a:p>
          </p:txBody>
        </p:sp>
        <p:sp>
          <p:nvSpPr>
            <p:cNvPr id="156704" name="Line 72"/>
            <p:cNvSpPr>
              <a:spLocks noChangeShapeType="1"/>
            </p:cNvSpPr>
            <p:nvPr/>
          </p:nvSpPr>
          <p:spPr bwMode="auto">
            <a:xfrm>
              <a:off x="1536" y="1872"/>
              <a:ext cx="0" cy="43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</p:grpSp>
      <p:grpSp>
        <p:nvGrpSpPr>
          <p:cNvPr id="11" name="Group 73"/>
          <p:cNvGrpSpPr>
            <a:grpSpLocks/>
          </p:cNvGrpSpPr>
          <p:nvPr/>
        </p:nvGrpSpPr>
        <p:grpSpPr bwMode="auto">
          <a:xfrm>
            <a:off x="5257800" y="3808415"/>
            <a:ext cx="3429000" cy="1789113"/>
            <a:chOff x="3312" y="2687"/>
            <a:chExt cx="2160" cy="1127"/>
          </a:xfrm>
        </p:grpSpPr>
        <p:sp>
          <p:nvSpPr>
            <p:cNvPr id="156682" name="Rectangle 74"/>
            <p:cNvSpPr>
              <a:spLocks noChangeArrowheads="1"/>
            </p:cNvSpPr>
            <p:nvPr/>
          </p:nvSpPr>
          <p:spPr bwMode="auto">
            <a:xfrm>
              <a:off x="3936" y="3401"/>
              <a:ext cx="384" cy="1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grpSp>
          <p:nvGrpSpPr>
            <p:cNvPr id="156683" name="Group 75"/>
            <p:cNvGrpSpPr>
              <a:grpSpLocks/>
            </p:cNvGrpSpPr>
            <p:nvPr/>
          </p:nvGrpSpPr>
          <p:grpSpPr bwMode="auto">
            <a:xfrm>
              <a:off x="3312" y="3463"/>
              <a:ext cx="1354" cy="351"/>
              <a:chOff x="3302" y="1008"/>
              <a:chExt cx="1354" cy="351"/>
            </a:xfrm>
          </p:grpSpPr>
          <p:sp>
            <p:nvSpPr>
              <p:cNvPr id="156696" name="Line 76"/>
              <p:cNvSpPr>
                <a:spLocks noChangeShapeType="1"/>
              </p:cNvSpPr>
              <p:nvPr/>
            </p:nvSpPr>
            <p:spPr bwMode="auto">
              <a:xfrm>
                <a:off x="3408" y="1008"/>
                <a:ext cx="1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400" dirty="0">
                  <a:latin typeface="Calibri"/>
                </a:endParaRPr>
              </a:p>
            </p:txBody>
          </p:sp>
          <p:sp>
            <p:nvSpPr>
              <p:cNvPr id="156697" name="Text Box 77"/>
              <p:cNvSpPr txBox="1">
                <a:spLocks noChangeArrowheads="1"/>
              </p:cNvSpPr>
              <p:nvPr/>
            </p:nvSpPr>
            <p:spPr bwMode="auto">
              <a:xfrm>
                <a:off x="3302" y="1068"/>
                <a:ext cx="1102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latin typeface="Calibri"/>
                  </a:rPr>
                  <a:t>0                  1</a:t>
                </a:r>
              </a:p>
            </p:txBody>
          </p:sp>
        </p:grpSp>
        <p:sp>
          <p:nvSpPr>
            <p:cNvPr id="156684" name="Line 78"/>
            <p:cNvSpPr>
              <a:spLocks noChangeShapeType="1"/>
            </p:cNvSpPr>
            <p:nvPr/>
          </p:nvSpPr>
          <p:spPr bwMode="auto">
            <a:xfrm flipH="1">
              <a:off x="4234" y="3367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685" name="Line 79"/>
            <p:cNvSpPr>
              <a:spLocks noChangeShapeType="1"/>
            </p:cNvSpPr>
            <p:nvPr/>
          </p:nvSpPr>
          <p:spPr bwMode="auto">
            <a:xfrm flipH="1">
              <a:off x="4282" y="3367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686" name="Line 80"/>
            <p:cNvSpPr>
              <a:spLocks noChangeShapeType="1"/>
            </p:cNvSpPr>
            <p:nvPr/>
          </p:nvSpPr>
          <p:spPr bwMode="auto">
            <a:xfrm flipH="1">
              <a:off x="4378" y="3367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687" name="Line 81"/>
            <p:cNvSpPr>
              <a:spLocks noChangeShapeType="1"/>
            </p:cNvSpPr>
            <p:nvPr/>
          </p:nvSpPr>
          <p:spPr bwMode="auto">
            <a:xfrm flipH="1">
              <a:off x="4426" y="3367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688" name="Line 82"/>
            <p:cNvSpPr>
              <a:spLocks noChangeShapeType="1"/>
            </p:cNvSpPr>
            <p:nvPr/>
          </p:nvSpPr>
          <p:spPr bwMode="auto">
            <a:xfrm flipH="1">
              <a:off x="4186" y="3367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689" name="Line 83"/>
            <p:cNvSpPr>
              <a:spLocks noChangeShapeType="1"/>
            </p:cNvSpPr>
            <p:nvPr/>
          </p:nvSpPr>
          <p:spPr bwMode="auto">
            <a:xfrm flipH="1">
              <a:off x="4138" y="3367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690" name="Line 84"/>
            <p:cNvSpPr>
              <a:spLocks noChangeShapeType="1"/>
            </p:cNvSpPr>
            <p:nvPr/>
          </p:nvSpPr>
          <p:spPr bwMode="auto">
            <a:xfrm flipH="1">
              <a:off x="4474" y="3360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691" name="Oval 85"/>
            <p:cNvSpPr>
              <a:spLocks noChangeArrowheads="1"/>
            </p:cNvSpPr>
            <p:nvPr/>
          </p:nvSpPr>
          <p:spPr bwMode="auto">
            <a:xfrm>
              <a:off x="4176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692" name="Text Box 86"/>
            <p:cNvSpPr txBox="1">
              <a:spLocks noChangeArrowheads="1"/>
            </p:cNvSpPr>
            <p:nvPr/>
          </p:nvSpPr>
          <p:spPr bwMode="auto">
            <a:xfrm>
              <a:off x="5126" y="3228"/>
              <a:ext cx="21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400" dirty="0">
                  <a:latin typeface="Calibri"/>
                </a:rPr>
                <a:t>6</a:t>
              </a:r>
            </a:p>
          </p:txBody>
        </p:sp>
        <p:sp>
          <p:nvSpPr>
            <p:cNvPr id="156693" name="Oval 87"/>
            <p:cNvSpPr>
              <a:spLocks noChangeArrowheads="1"/>
            </p:cNvSpPr>
            <p:nvPr/>
          </p:nvSpPr>
          <p:spPr bwMode="auto">
            <a:xfrm>
              <a:off x="5040" y="3216"/>
              <a:ext cx="432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  <p:sp>
          <p:nvSpPr>
            <p:cNvPr id="156694" name="Text Box 88"/>
            <p:cNvSpPr txBox="1">
              <a:spLocks noChangeArrowheads="1"/>
            </p:cNvSpPr>
            <p:nvPr/>
          </p:nvSpPr>
          <p:spPr bwMode="auto">
            <a:xfrm>
              <a:off x="3504" y="2687"/>
              <a:ext cx="196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accent2"/>
                  </a:solidFill>
                  <a:latin typeface="Calibri"/>
                </a:rPr>
                <a:t>Center of mass of pixels within both image and </a:t>
              </a:r>
              <a:r>
                <a:rPr lang="en-US" sz="1400" dirty="0" smtClean="0">
                  <a:solidFill>
                    <a:schemeClr val="accent2"/>
                  </a:solidFill>
                  <a:latin typeface="Calibri"/>
                </a:rPr>
                <a:t>intensity domain </a:t>
              </a:r>
              <a:r>
                <a:rPr lang="en-US" sz="1400" dirty="0">
                  <a:solidFill>
                    <a:schemeClr val="accent2"/>
                  </a:solidFill>
                  <a:latin typeface="Calibri"/>
                </a:rPr>
                <a:t>windows</a:t>
              </a:r>
            </a:p>
          </p:txBody>
        </p:sp>
        <p:sp>
          <p:nvSpPr>
            <p:cNvPr id="156695" name="Line 89"/>
            <p:cNvSpPr>
              <a:spLocks noChangeShapeType="1"/>
            </p:cNvSpPr>
            <p:nvPr/>
          </p:nvSpPr>
          <p:spPr bwMode="auto">
            <a:xfrm>
              <a:off x="4224" y="3072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dirty="0">
                <a:latin typeface="Calibri"/>
              </a:endParaRPr>
            </a:p>
          </p:txBody>
        </p:sp>
      </p:grpSp>
      <p:sp>
        <p:nvSpPr>
          <p:cNvPr id="90" name="Rectangle 6"/>
          <p:cNvSpPr>
            <a:spLocks noGrp="1" noChangeArrowheads="1"/>
          </p:cNvSpPr>
          <p:nvPr>
            <p:ph type="title"/>
          </p:nvPr>
        </p:nvSpPr>
        <p:spPr>
          <a:xfrm>
            <a:off x="381000" y="-3810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Mean shift </a:t>
            </a:r>
            <a:r>
              <a:rPr lang="en-US" sz="2800" dirty="0" smtClean="0">
                <a:solidFill>
                  <a:schemeClr val="bg1"/>
                </a:solidFill>
              </a:rPr>
              <a:t>algorithm in 3D feature space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1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>
              <a:ea typeface="Calibri"/>
              <a:cs typeface="Calibri"/>
            </a:endParaRPr>
          </a:p>
        </p:txBody>
      </p:sp>
      <p:sp>
        <p:nvSpPr>
          <p:cNvPr id="158725" name="Text Box 5"/>
          <p:cNvSpPr txBox="1">
            <a:spLocks noChangeArrowheads="1"/>
          </p:cNvSpPr>
          <p:nvPr/>
        </p:nvSpPr>
        <p:spPr bwMode="auto">
          <a:xfrm>
            <a:off x="381000" y="6477000"/>
            <a:ext cx="35323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200" dirty="0" err="1">
                <a:latin typeface="Calibri"/>
              </a:rPr>
              <a:t>Comaniciu</a:t>
            </a:r>
            <a:r>
              <a:rPr lang="en-US" sz="1200" dirty="0">
                <a:latin typeface="Calibri"/>
              </a:rPr>
              <a:t> and Meer, IEEE PAMI vol. 24, no. 5, 2002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457200" y="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/>
              </a:rPr>
              <a:t>Mean shift algorithm</a:t>
            </a:r>
            <a:endParaRPr lang="en-US" dirty="0">
              <a:latin typeface="Calibri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0" y="1066800"/>
            <a:ext cx="9144000" cy="5197475"/>
            <a:chOff x="-152400" y="1219200"/>
            <a:chExt cx="9144000" cy="5197475"/>
          </a:xfrm>
        </p:grpSpPr>
        <p:pic>
          <p:nvPicPr>
            <p:cNvPr id="158724" name="Picture 4" descr="t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52400" y="1219200"/>
              <a:ext cx="9144000" cy="519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Rectángulo 2"/>
            <p:cNvSpPr/>
            <p:nvPr/>
          </p:nvSpPr>
          <p:spPr>
            <a:xfrm>
              <a:off x="-76200" y="5943600"/>
              <a:ext cx="4572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16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763000" cy="2590800"/>
          </a:xfrm>
        </p:spPr>
        <p:txBody>
          <a:bodyPr>
            <a:normAutofit/>
          </a:bodyPr>
          <a:lstStyle/>
          <a:p>
            <a:pPr marL="533400" indent="-533400">
              <a:buFontTx/>
              <a:buChar char="•"/>
            </a:pPr>
            <a:r>
              <a:rPr lang="en-US" sz="2000" dirty="0"/>
              <a:t>Find features </a:t>
            </a:r>
            <a:r>
              <a:rPr lang="en-US" sz="2000" dirty="0" smtClean="0"/>
              <a:t>(e.g. color</a:t>
            </a:r>
            <a:r>
              <a:rPr lang="en-US" sz="2000" dirty="0"/>
              <a:t>, </a:t>
            </a:r>
            <a:r>
              <a:rPr lang="en-US" sz="2000" dirty="0" err="1" smtClean="0"/>
              <a:t>etc</a:t>
            </a:r>
            <a:r>
              <a:rPr lang="en-US" sz="2000" dirty="0"/>
              <a:t>)</a:t>
            </a:r>
          </a:p>
          <a:p>
            <a:pPr marL="533400" indent="-533400">
              <a:buFontTx/>
              <a:buChar char="•"/>
            </a:pPr>
            <a:r>
              <a:rPr lang="en-US" sz="2000" dirty="0"/>
              <a:t>Initialize windows at individual feature points</a:t>
            </a:r>
          </a:p>
          <a:p>
            <a:pPr marL="533400" indent="-533400">
              <a:buFontTx/>
              <a:buChar char="•"/>
            </a:pPr>
            <a:r>
              <a:rPr lang="en-US" sz="2000" dirty="0"/>
              <a:t>Perform mean shift for each window until convergence</a:t>
            </a:r>
          </a:p>
          <a:p>
            <a:pPr marL="533400" indent="-533400">
              <a:buFontTx/>
              <a:buChar char="•"/>
            </a:pPr>
            <a:r>
              <a:rPr lang="en-US" sz="2000" dirty="0"/>
              <a:t>Merge windows that end up </a:t>
            </a:r>
            <a:r>
              <a:rPr lang="en-US" sz="2000" dirty="0" smtClean="0"/>
              <a:t>at </a:t>
            </a:r>
            <a:r>
              <a:rPr lang="en-US" sz="2000" dirty="0"/>
              <a:t>the same </a:t>
            </a:r>
            <a:r>
              <a:rPr lang="ja-JP" altLang="en-US" sz="2000" dirty="0">
                <a:ea typeface="Calibri"/>
              </a:rPr>
              <a:t>“</a:t>
            </a:r>
            <a:r>
              <a:rPr lang="en-US" sz="2000" dirty="0"/>
              <a:t>peak</a:t>
            </a:r>
            <a:r>
              <a:rPr lang="ja-JP" altLang="en-US" sz="2000" dirty="0">
                <a:ea typeface="Calibri"/>
              </a:rPr>
              <a:t>”</a:t>
            </a:r>
            <a:r>
              <a:rPr lang="en-US" sz="2000" dirty="0"/>
              <a:t> or mode</a:t>
            </a:r>
          </a:p>
          <a:p>
            <a:pPr marL="533400" indent="-533400">
              <a:buFontTx/>
              <a:buChar char="•"/>
            </a:pPr>
            <a:endParaRPr lang="en-US" sz="2000" dirty="0"/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/>
              <a:t>Mean shift clustering/segmentation</a:t>
            </a:r>
          </a:p>
        </p:txBody>
      </p:sp>
      <p:pic>
        <p:nvPicPr>
          <p:cNvPr id="3174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8"/>
          <a:stretch>
            <a:fillRect/>
          </a:stretch>
        </p:blipFill>
        <p:spPr bwMode="auto">
          <a:xfrm>
            <a:off x="4054475" y="2660650"/>
            <a:ext cx="49371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4" b="13559"/>
          <a:stretch>
            <a:fillRect/>
          </a:stretch>
        </p:blipFill>
        <p:spPr bwMode="auto">
          <a:xfrm>
            <a:off x="161925" y="3194050"/>
            <a:ext cx="3876675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44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 descr="negoiu_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7528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 descr="camp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779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 descr="campus_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30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 descr="negoi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752850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914400" y="6324600"/>
            <a:ext cx="68384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b="0" dirty="0">
                <a:latin typeface="Calibri"/>
              </a:rPr>
              <a:t>http://</a:t>
            </a:r>
            <a:r>
              <a:rPr lang="en-US" sz="1800" b="0" dirty="0" err="1">
                <a:latin typeface="Calibri"/>
              </a:rPr>
              <a:t>www.caip.rutgers.edu</a:t>
            </a:r>
            <a:r>
              <a:rPr lang="en-US" sz="1800" b="0" dirty="0">
                <a:latin typeface="Calibri"/>
              </a:rPr>
              <a:t>/~</a:t>
            </a:r>
            <a:r>
              <a:rPr lang="en-US" sz="1800" b="0" dirty="0" err="1">
                <a:latin typeface="Calibri"/>
              </a:rPr>
              <a:t>comanici</a:t>
            </a:r>
            <a:r>
              <a:rPr lang="en-US" sz="1800" b="0" dirty="0">
                <a:latin typeface="Calibri"/>
              </a:rPr>
              <a:t>/MSPAMI/</a:t>
            </a:r>
            <a:r>
              <a:rPr lang="en-US" sz="1800" b="0" dirty="0" err="1">
                <a:latin typeface="Calibri"/>
              </a:rPr>
              <a:t>msPamiResults.html</a:t>
            </a:r>
            <a:endParaRPr lang="en-US" sz="1800" b="0" dirty="0">
              <a:latin typeface="Calibri"/>
            </a:endParaRPr>
          </a:p>
        </p:txBody>
      </p:sp>
      <p:sp>
        <p:nvSpPr>
          <p:cNvPr id="32775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990600"/>
          </a:xfrm>
        </p:spPr>
        <p:txBody>
          <a:bodyPr/>
          <a:lstStyle/>
          <a:p>
            <a:r>
              <a:rPr lang="en-US" dirty="0"/>
              <a:t>Mean shift segmentation results</a:t>
            </a:r>
          </a:p>
        </p:txBody>
      </p:sp>
    </p:spTree>
    <p:extLst>
      <p:ext uri="{BB962C8B-B14F-4D97-AF65-F5344CB8AC3E}">
        <p14:creationId xmlns:p14="http://schemas.microsoft.com/office/powerpoint/2010/main" val="38587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results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7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From edges to contours (index)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a typeface="Calibri"/>
                <a:cs typeface="Calibri"/>
              </a:rPr>
              <a:t>Segmentation &amp; Gestalt principles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endParaRPr lang="en-US" dirty="0" smtClean="0"/>
          </a:p>
          <a:p>
            <a:r>
              <a:rPr lang="en-US" dirty="0" smtClean="0">
                <a:ea typeface="Calibri"/>
                <a:cs typeface="Calibri"/>
              </a:rPr>
              <a:t>Segmentation</a:t>
            </a: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 smtClean="0">
                <a:ea typeface="Calibri"/>
                <a:cs typeface="Calibri"/>
              </a:rPr>
              <a:t> Background subtraction</a:t>
            </a:r>
          </a:p>
          <a:p>
            <a:pPr lvl="1"/>
            <a:endParaRPr lang="en-US" dirty="0" smtClean="0">
              <a:ea typeface="Calibri"/>
              <a:cs typeface="Calibri"/>
            </a:endParaRPr>
          </a:p>
          <a:p>
            <a:pPr lvl="1"/>
            <a:r>
              <a:rPr lang="en-US" dirty="0" smtClean="0"/>
              <a:t>Image pixels clustering</a:t>
            </a:r>
          </a:p>
          <a:p>
            <a:pPr lvl="2"/>
            <a:r>
              <a:rPr lang="en-US" dirty="0" smtClean="0"/>
              <a:t>Agglomerative clustering</a:t>
            </a:r>
          </a:p>
          <a:p>
            <a:pPr lvl="2"/>
            <a:r>
              <a:rPr lang="en-US" dirty="0" smtClean="0"/>
              <a:t>K-means</a:t>
            </a:r>
          </a:p>
          <a:p>
            <a:pPr lvl="2"/>
            <a:r>
              <a:rPr lang="en-US" dirty="0" smtClean="0"/>
              <a:t>Mean-shift</a:t>
            </a:r>
          </a:p>
        </p:txBody>
      </p:sp>
      <p:pic>
        <p:nvPicPr>
          <p:cNvPr id="92164" name="Picture 3"/>
          <p:cNvPicPr>
            <a:picLocks noChangeAspect="1"/>
          </p:cNvPicPr>
          <p:nvPr/>
        </p:nvPicPr>
        <p:blipFill>
          <a:blip r:embed="rId2" cstate="print"/>
          <a:srcRect l="32875" t="66388" r="58725" b="22414"/>
          <a:stretch>
            <a:fillRect/>
          </a:stretch>
        </p:blipFill>
        <p:spPr bwMode="auto">
          <a:xfrm>
            <a:off x="6858000" y="17526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7899400" y="1751013"/>
            <a:ext cx="82550" cy="1177925"/>
          </a:xfrm>
          <a:custGeom>
            <a:avLst/>
            <a:gdLst>
              <a:gd name="connsiteX0" fmla="*/ 82472 w 82472"/>
              <a:gd name="connsiteY0" fmla="*/ 0 h 1179250"/>
              <a:gd name="connsiteX1" fmla="*/ 41236 w 82472"/>
              <a:gd name="connsiteY1" fmla="*/ 379339 h 1179250"/>
              <a:gd name="connsiteX2" fmla="*/ 8247 w 82472"/>
              <a:gd name="connsiteY2" fmla="*/ 700953 h 1179250"/>
              <a:gd name="connsiteX3" fmla="*/ 0 w 82472"/>
              <a:gd name="connsiteY3" fmla="*/ 1080292 h 1179250"/>
              <a:gd name="connsiteX4" fmla="*/ 8247 w 82472"/>
              <a:gd name="connsiteY4" fmla="*/ 1179250 h 117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72" h="1179250">
                <a:moveTo>
                  <a:pt x="82472" y="0"/>
                </a:moveTo>
                <a:lnTo>
                  <a:pt x="41236" y="379339"/>
                </a:lnTo>
                <a:lnTo>
                  <a:pt x="8247" y="700953"/>
                </a:lnTo>
                <a:lnTo>
                  <a:pt x="0" y="1080292"/>
                </a:lnTo>
                <a:lnTo>
                  <a:pt x="8247" y="1179250"/>
                </a:lnTo>
              </a:path>
            </a:pathLst>
          </a:cu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/>
            </a:endParaRPr>
          </a:p>
        </p:txBody>
      </p:sp>
      <p:pic>
        <p:nvPicPr>
          <p:cNvPr id="92166" name="Picture 5"/>
          <p:cNvPicPr>
            <a:picLocks noChangeAspect="1"/>
          </p:cNvPicPr>
          <p:nvPr/>
        </p:nvPicPr>
        <p:blipFill>
          <a:blip r:embed="rId2" cstate="print"/>
          <a:srcRect l="32875" t="66388" r="58725" b="22414"/>
          <a:stretch>
            <a:fillRect/>
          </a:stretch>
        </p:blipFill>
        <p:spPr bwMode="auto">
          <a:xfrm>
            <a:off x="6858000" y="41910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6851650" y="4191000"/>
            <a:ext cx="1138238" cy="1336675"/>
          </a:xfrm>
          <a:custGeom>
            <a:avLst/>
            <a:gdLst>
              <a:gd name="connsiteX0" fmla="*/ 1138104 w 1138104"/>
              <a:gd name="connsiteY0" fmla="*/ 0 h 1335934"/>
              <a:gd name="connsiteX1" fmla="*/ 1088621 w 1138104"/>
              <a:gd name="connsiteY1" fmla="*/ 511283 h 1335934"/>
              <a:gd name="connsiteX2" fmla="*/ 1039138 w 1138104"/>
              <a:gd name="connsiteY2" fmla="*/ 865883 h 1335934"/>
              <a:gd name="connsiteX3" fmla="*/ 1030891 w 1138104"/>
              <a:gd name="connsiteY3" fmla="*/ 1030813 h 1335934"/>
              <a:gd name="connsiteX4" fmla="*/ 1055632 w 1138104"/>
              <a:gd name="connsiteY4" fmla="*/ 1212236 h 1335934"/>
              <a:gd name="connsiteX5" fmla="*/ 791724 w 1138104"/>
              <a:gd name="connsiteY5" fmla="*/ 1319441 h 1335934"/>
              <a:gd name="connsiteX6" fmla="*/ 420604 w 1138104"/>
              <a:gd name="connsiteY6" fmla="*/ 1335934 h 1335934"/>
              <a:gd name="connsiteX7" fmla="*/ 0 w 1138104"/>
              <a:gd name="connsiteY7" fmla="*/ 1327688 h 1335934"/>
              <a:gd name="connsiteX8" fmla="*/ 8248 w 1138104"/>
              <a:gd name="connsiteY8" fmla="*/ 0 h 1335934"/>
              <a:gd name="connsiteX9" fmla="*/ 1138104 w 1138104"/>
              <a:gd name="connsiteY9" fmla="*/ 0 h 133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8104" h="1335934">
                <a:moveTo>
                  <a:pt x="1138104" y="0"/>
                </a:moveTo>
                <a:lnTo>
                  <a:pt x="1088621" y="511283"/>
                </a:lnTo>
                <a:lnTo>
                  <a:pt x="1039138" y="865883"/>
                </a:lnTo>
                <a:lnTo>
                  <a:pt x="1030891" y="1030813"/>
                </a:lnTo>
                <a:lnTo>
                  <a:pt x="1055632" y="1212236"/>
                </a:lnTo>
                <a:lnTo>
                  <a:pt x="791724" y="1319441"/>
                </a:lnTo>
                <a:lnTo>
                  <a:pt x="420604" y="1335934"/>
                </a:lnTo>
                <a:lnTo>
                  <a:pt x="0" y="1327688"/>
                </a:lnTo>
                <a:cubicBezTo>
                  <a:pt x="2749" y="885125"/>
                  <a:pt x="5499" y="442563"/>
                  <a:pt x="8248" y="0"/>
                </a:cubicBezTo>
                <a:lnTo>
                  <a:pt x="113810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41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32232"/>
            <a:ext cx="8229600" cy="990600"/>
          </a:xfrm>
        </p:spPr>
        <p:txBody>
          <a:bodyPr/>
          <a:lstStyle/>
          <a:p>
            <a:r>
              <a:rPr lang="en-US" dirty="0"/>
              <a:t>Mean shift segmentation results</a:t>
            </a:r>
          </a:p>
        </p:txBody>
      </p:sp>
      <p:pic>
        <p:nvPicPr>
          <p:cNvPr id="6" name="Marcador de contenido 5" descr="Screen Shot 2014-10-14 at 23.38.48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12016" r="1423"/>
          <a:stretch/>
        </p:blipFill>
        <p:spPr>
          <a:xfrm>
            <a:off x="62713" y="1345244"/>
            <a:ext cx="9081287" cy="5382768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5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229600" cy="990600"/>
          </a:xfrm>
        </p:spPr>
        <p:txBody>
          <a:bodyPr/>
          <a:lstStyle/>
          <a:p>
            <a:r>
              <a:rPr lang="en-US" dirty="0"/>
              <a:t>Mean shift pros and cons</a:t>
            </a:r>
          </a:p>
        </p:txBody>
      </p:sp>
      <p:sp>
        <p:nvSpPr>
          <p:cNvPr id="155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95400"/>
            <a:ext cx="5181600" cy="5562600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dirty="0">
                <a:solidFill>
                  <a:srgbClr val="FF0000"/>
                </a:solidFill>
              </a:rPr>
              <a:t>Pros</a:t>
            </a:r>
          </a:p>
          <a:p>
            <a:pPr lvl="1"/>
            <a:r>
              <a:rPr lang="en-US" dirty="0"/>
              <a:t>Does not assume spherical clusters</a:t>
            </a:r>
          </a:p>
          <a:p>
            <a:pPr lvl="1"/>
            <a:r>
              <a:rPr lang="en-US" dirty="0"/>
              <a:t>Just a single parameter (window </a:t>
            </a:r>
            <a:r>
              <a:rPr lang="en-US" dirty="0" smtClean="0"/>
              <a:t>size i.e. the bandwidth) </a:t>
            </a:r>
            <a:endParaRPr lang="en-US" dirty="0"/>
          </a:p>
          <a:p>
            <a:pPr lvl="1"/>
            <a:r>
              <a:rPr lang="en-US" dirty="0"/>
              <a:t>Finds variable </a:t>
            </a:r>
            <a:r>
              <a:rPr lang="en-US" dirty="0" smtClean="0"/>
              <a:t>not prefixed number </a:t>
            </a:r>
            <a:r>
              <a:rPr lang="en-US" dirty="0"/>
              <a:t>of modes</a:t>
            </a:r>
          </a:p>
          <a:p>
            <a:pPr lvl="1"/>
            <a:r>
              <a:rPr lang="en-US" dirty="0"/>
              <a:t>Robust to </a:t>
            </a:r>
            <a:r>
              <a:rPr lang="en-US" dirty="0" smtClean="0"/>
              <a:t>outliers</a:t>
            </a:r>
          </a:p>
          <a:p>
            <a:pPr lvl="1"/>
            <a:r>
              <a:rPr lang="en-US" dirty="0" smtClean="0"/>
              <a:t>Generic technique</a:t>
            </a:r>
          </a:p>
          <a:p>
            <a:pPr lvl="1"/>
            <a:r>
              <a:rPr lang="en-US" dirty="0" smtClean="0"/>
              <a:t>Find multiple modes</a:t>
            </a:r>
          </a:p>
          <a:p>
            <a:pPr lvl="1"/>
            <a:endParaRPr lang="en-US" dirty="0"/>
          </a:p>
          <a:p>
            <a:pPr>
              <a:buFontTx/>
              <a:buChar char="•"/>
            </a:pPr>
            <a:r>
              <a:rPr lang="en-US" dirty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dirty="0"/>
              <a:t>Output depends on window </a:t>
            </a:r>
            <a:r>
              <a:rPr lang="en-US" dirty="0" smtClean="0"/>
              <a:t>size (bandwidth size)</a:t>
            </a:r>
            <a:endParaRPr lang="en-US" dirty="0"/>
          </a:p>
          <a:p>
            <a:pPr lvl="1"/>
            <a:r>
              <a:rPr lang="en-US" dirty="0"/>
              <a:t>Computationally </a:t>
            </a:r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Shell we treat in the same way different features?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819400"/>
            <a:ext cx="347913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648200"/>
            <a:ext cx="3479132" cy="172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5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8531" grpId="0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" y="533400"/>
            <a:ext cx="9067800" cy="99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Challenge: understanding complex environments</a:t>
            </a:r>
            <a:endParaRPr lang="en-US" sz="3200" dirty="0"/>
          </a:p>
        </p:txBody>
      </p:sp>
      <p:pic>
        <p:nvPicPr>
          <p:cNvPr id="6" name="Marcador de contenido 5" descr="Screen Shot 2014-10-14 at 23.44.20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" t="11459" r="1150"/>
          <a:stretch/>
        </p:blipFill>
        <p:spPr>
          <a:xfrm>
            <a:off x="914400" y="1828799"/>
            <a:ext cx="7239000" cy="4880685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78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6" name="Marcador de contenido 5" descr="Screen Shot 2014-10-14 at 23.44.48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56" b="-4428"/>
          <a:stretch/>
        </p:blipFill>
        <p:spPr>
          <a:xfrm>
            <a:off x="457200" y="1371600"/>
            <a:ext cx="8229600" cy="3327400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1200" smtClean="0">
                <a:ea typeface="+mn-ea"/>
                <a:cs typeface="+mn-cs"/>
              </a:rPr>
              <a:t>Petia Ivanova Radeva</a:t>
            </a:r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85800" y="4495800"/>
            <a:ext cx="7898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Segmentation</a:t>
            </a:r>
            <a:r>
              <a:rPr lang="en-US" dirty="0" smtClean="0">
                <a:latin typeface="Calibri"/>
              </a:rPr>
              <a:t> – an open problem, very active currently</a:t>
            </a:r>
          </a:p>
          <a:p>
            <a:r>
              <a:rPr lang="en-US" b="1" dirty="0" smtClean="0">
                <a:latin typeface="Calibri"/>
              </a:rPr>
              <a:t>Different methods exist</a:t>
            </a:r>
            <a:r>
              <a:rPr lang="en-US" dirty="0" smtClean="0">
                <a:latin typeface="Calibri"/>
              </a:rPr>
              <a:t>: k-means, mean-shift, etc., but still too simple…</a:t>
            </a:r>
          </a:p>
          <a:p>
            <a:endParaRPr lang="en-US" dirty="0" smtClean="0">
              <a:latin typeface="Calibri"/>
            </a:endParaRPr>
          </a:p>
          <a:p>
            <a:r>
              <a:rPr lang="en-US" dirty="0" smtClean="0">
                <a:latin typeface="Calibri"/>
              </a:rPr>
              <a:t>We need to segment </a:t>
            </a:r>
            <a:r>
              <a:rPr lang="en-US" b="1" dirty="0" smtClean="0">
                <a:latin typeface="Calibri"/>
              </a:rPr>
              <a:t>highly dynamic and complex environments</a:t>
            </a:r>
            <a:r>
              <a:rPr lang="en-US" dirty="0" smtClean="0">
                <a:latin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libri"/>
              </a:rPr>
              <a:t>Segmentation is important, but without high-level knowledge is very difficult!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libri"/>
              </a:rPr>
              <a:t>Last works combine: segmentation and object recognition.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Calibri"/>
              </a:rPr>
              <a:t>Perceptual organization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i="1" dirty="0" smtClean="0">
                <a:ea typeface="Calibri"/>
                <a:cs typeface="Calibri"/>
              </a:rPr>
              <a:t>“…the processes by which the bits and pieces of visual information that are available in the retinal image are structured into the larger units of perceived objects and their interrelations”</a:t>
            </a:r>
          </a:p>
          <a:p>
            <a:pPr>
              <a:buFontTx/>
              <a:buNone/>
            </a:pPr>
            <a:endParaRPr lang="en-US" sz="1400" dirty="0" smtClean="0">
              <a:ea typeface="Calibri"/>
              <a:cs typeface="Calibri"/>
            </a:endParaRPr>
          </a:p>
          <a:p>
            <a:pPr>
              <a:buFontTx/>
              <a:buNone/>
            </a:pPr>
            <a:r>
              <a:rPr lang="en-US" dirty="0" smtClean="0">
                <a:ea typeface="Calibri"/>
                <a:cs typeface="Calibri"/>
              </a:rPr>
              <a:t>Stephen E. Palmer, </a:t>
            </a:r>
            <a:r>
              <a:rPr lang="en-US" i="1" dirty="0" smtClean="0">
                <a:ea typeface="Calibri"/>
                <a:cs typeface="Calibri"/>
              </a:rPr>
              <a:t>Vision Science, 1999</a:t>
            </a:r>
            <a:endParaRPr lang="en-US" dirty="0" smtClean="0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267200"/>
            <a:ext cx="2417763" cy="192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133600" y="6400800"/>
            <a:ext cx="490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>
                <a:latin typeface="Calibri"/>
                <a:hlinkClick r:id="rId3"/>
              </a:rPr>
              <a:t>http://en.wikipedia.org/wiki/Gestalt_psychology</a:t>
            </a:r>
            <a:endParaRPr lang="en-US" sz="18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/>
              </a:rPr>
              <a:t>Human vision: Grouping and Gestalt</a:t>
            </a:r>
            <a:endParaRPr lang="en-US" dirty="0">
              <a:latin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3400" y="1447800"/>
            <a:ext cx="84582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/>
              </a:rPr>
              <a:t> The Gestalt school of psychologists </a:t>
            </a:r>
            <a:r>
              <a:rPr lang="en-US" dirty="0" smtClean="0">
                <a:latin typeface="Calibri"/>
              </a:rPr>
              <a:t>considers grouping </a:t>
            </a:r>
            <a:r>
              <a:rPr lang="en-US" dirty="0">
                <a:latin typeface="Calibri"/>
              </a:rPr>
              <a:t>as an important part of understanding human vision. </a:t>
            </a:r>
            <a:endParaRPr lang="en-US" dirty="0" smtClean="0">
              <a:latin typeface="Calibri"/>
            </a:endParaRPr>
          </a:p>
          <a:p>
            <a:endParaRPr lang="en-US" dirty="0" smtClean="0"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libri"/>
              </a:rPr>
              <a:t>A</a:t>
            </a:r>
            <a:r>
              <a:rPr lang="en-US" dirty="0">
                <a:latin typeface="Calibri"/>
              </a:rPr>
              <a:t> </a:t>
            </a:r>
            <a:r>
              <a:rPr lang="en-US" dirty="0" smtClean="0">
                <a:latin typeface="Calibri"/>
              </a:rPr>
              <a:t>common </a:t>
            </a:r>
            <a:r>
              <a:rPr lang="en-US" dirty="0">
                <a:latin typeface="Calibri"/>
              </a:rPr>
              <a:t>experience of segmentation is the way that </a:t>
            </a:r>
            <a:r>
              <a:rPr lang="en-US" b="1" dirty="0">
                <a:latin typeface="Calibri"/>
              </a:rPr>
              <a:t>an image can resolve </a:t>
            </a:r>
            <a:r>
              <a:rPr lang="en-US" b="1" dirty="0" smtClean="0">
                <a:latin typeface="Calibri"/>
              </a:rPr>
              <a:t>itself into </a:t>
            </a:r>
            <a:r>
              <a:rPr lang="en-US" b="1" dirty="0">
                <a:latin typeface="Calibri"/>
              </a:rPr>
              <a:t>a figure  </a:t>
            </a:r>
            <a:r>
              <a:rPr lang="en-US" dirty="0">
                <a:latin typeface="Calibri"/>
              </a:rPr>
              <a:t>— typically, the significant, important object — and a </a:t>
            </a:r>
            <a:r>
              <a:rPr lang="en-US" b="1" dirty="0">
                <a:latin typeface="Calibri"/>
              </a:rPr>
              <a:t>ground</a:t>
            </a:r>
            <a:r>
              <a:rPr lang="en-US" dirty="0">
                <a:latin typeface="Calibri"/>
              </a:rPr>
              <a:t>  </a:t>
            </a:r>
            <a:r>
              <a:rPr lang="en-US" dirty="0" smtClean="0">
                <a:latin typeface="Calibri"/>
              </a:rPr>
              <a:t>— the </a:t>
            </a:r>
            <a:r>
              <a:rPr lang="en-US" dirty="0">
                <a:latin typeface="Calibri"/>
              </a:rPr>
              <a:t>background on which the figure lies</a:t>
            </a:r>
            <a:r>
              <a:rPr lang="en-US" dirty="0" smtClean="0">
                <a:latin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Calibri"/>
            </a:endParaRPr>
          </a:p>
          <a:p>
            <a:r>
              <a:rPr lang="en-US" dirty="0">
                <a:latin typeface="Calibri"/>
              </a:rPr>
              <a:t> </a:t>
            </a:r>
            <a:r>
              <a:rPr lang="en-US" b="1" i="1" dirty="0" smtClean="0">
                <a:latin typeface="Calibri"/>
              </a:rPr>
              <a:t>How:</a:t>
            </a:r>
            <a:r>
              <a:rPr lang="en-US" dirty="0" smtClean="0">
                <a:latin typeface="Calibri"/>
              </a:rPr>
              <a:t> Their </a:t>
            </a:r>
            <a:r>
              <a:rPr lang="en-US" dirty="0">
                <a:latin typeface="Calibri"/>
              </a:rPr>
              <a:t>work was </a:t>
            </a:r>
            <a:r>
              <a:rPr lang="en-US" dirty="0" smtClean="0">
                <a:latin typeface="Calibri"/>
              </a:rPr>
              <a:t>characterized by </a:t>
            </a:r>
            <a:r>
              <a:rPr lang="en-US" dirty="0">
                <a:latin typeface="Calibri"/>
              </a:rPr>
              <a:t>attempts to write down a series of rules by which image elements </a:t>
            </a:r>
            <a:r>
              <a:rPr lang="en-US" dirty="0" smtClean="0">
                <a:latin typeface="Calibri"/>
              </a:rPr>
              <a:t>would be </a:t>
            </a:r>
            <a:r>
              <a:rPr lang="en-US" dirty="0">
                <a:latin typeface="Calibri"/>
              </a:rPr>
              <a:t>associated together and interpreted as a group.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4495800"/>
            <a:ext cx="1949450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85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ideas of grouping in humans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 b="1" dirty="0"/>
              <a:t>Figure-ground </a:t>
            </a:r>
            <a:r>
              <a:rPr lang="en-US" sz="2000" b="1" dirty="0" smtClean="0"/>
              <a:t>discrimination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pPr lvl="1"/>
            <a:r>
              <a:rPr lang="en-US" sz="1800" dirty="0"/>
              <a:t>grouping can be seen in terms of allocating some elements to a figure, some to </a:t>
            </a:r>
            <a:r>
              <a:rPr lang="en-US" sz="1800" dirty="0" smtClean="0"/>
              <a:t>ground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impoverished </a:t>
            </a:r>
            <a:r>
              <a:rPr lang="en-US" sz="1800" dirty="0" smtClean="0"/>
              <a:t>theory.</a:t>
            </a:r>
            <a:endParaRPr lang="en-US" sz="1800" dirty="0"/>
          </a:p>
        </p:txBody>
      </p:sp>
      <p:sp>
        <p:nvSpPr>
          <p:cNvPr id="35533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b="1" dirty="0"/>
              <a:t>Gestalt properties</a:t>
            </a:r>
          </a:p>
          <a:p>
            <a:pPr marL="548640" lvl="2" indent="0">
              <a:buNone/>
            </a:pPr>
            <a:endParaRPr lang="en-US" sz="1800" dirty="0"/>
          </a:p>
          <a:p>
            <a:pPr lvl="1"/>
            <a:r>
              <a:rPr lang="en-US" sz="1800" dirty="0"/>
              <a:t>A series of factors affect whether elements should be grouped together</a:t>
            </a:r>
          </a:p>
          <a:p>
            <a:pPr lvl="2"/>
            <a:r>
              <a:rPr lang="en-US" sz="1800" dirty="0"/>
              <a:t>Gestalt </a:t>
            </a:r>
            <a:r>
              <a:rPr lang="en-US" sz="1800" dirty="0" smtClean="0"/>
              <a:t>factors</a:t>
            </a:r>
          </a:p>
          <a:p>
            <a:pPr lvl="2"/>
            <a:endParaRPr lang="en-US" sz="1800" dirty="0"/>
          </a:p>
          <a:p>
            <a:pPr lvl="1"/>
            <a:r>
              <a:rPr lang="en-US" sz="2200" dirty="0" smtClean="0"/>
              <a:t>Elements </a:t>
            </a:r>
            <a:r>
              <a:rPr lang="en-US" sz="2200" dirty="0"/>
              <a:t>in a collection of elements can have properties that result from relationships (Muller-</a:t>
            </a:r>
            <a:r>
              <a:rPr lang="en-US" sz="2200" dirty="0" err="1"/>
              <a:t>Lyer</a:t>
            </a:r>
            <a:r>
              <a:rPr lang="en-US" sz="2200" dirty="0"/>
              <a:t> effect)</a:t>
            </a:r>
          </a:p>
          <a:p>
            <a:pPr lvl="2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4019920"/>
            <a:ext cx="2647950" cy="26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2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Claridad">
  <a:themeElements>
    <a:clrScheme name="Claridad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ridad">
  <a:themeElements>
    <a:clrScheme name="Claridad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2539</Words>
  <Application>Microsoft Office PowerPoint</Application>
  <PresentationFormat>Presentación en pantalla (4:3)</PresentationFormat>
  <Paragraphs>541</Paragraphs>
  <Slides>63</Slides>
  <Notes>35</Notes>
  <HiddenSlides>1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63</vt:i4>
      </vt:variant>
    </vt:vector>
  </HeadingPairs>
  <TitlesOfParts>
    <vt:vector size="71" baseType="lpstr">
      <vt:lpstr>Arial</vt:lpstr>
      <vt:lpstr>Arial Narrow</vt:lpstr>
      <vt:lpstr>Calibri</vt:lpstr>
      <vt:lpstr>6_Default Design</vt:lpstr>
      <vt:lpstr>4_Claridad</vt:lpstr>
      <vt:lpstr>Claridad</vt:lpstr>
      <vt:lpstr>Ecuación</vt:lpstr>
      <vt:lpstr>Image</vt:lpstr>
      <vt:lpstr>Image Segmentation</vt:lpstr>
      <vt:lpstr>Last lecture</vt:lpstr>
      <vt:lpstr>The goal of segmentation</vt:lpstr>
      <vt:lpstr>Segmentation and Grouping</vt:lpstr>
      <vt:lpstr>Clustering: what and why?</vt:lpstr>
      <vt:lpstr>From edges to contours (index)</vt:lpstr>
      <vt:lpstr>Perceptual organization</vt:lpstr>
      <vt:lpstr>Presentación de PowerPoint</vt:lpstr>
      <vt:lpstr>Basic ideas of grouping in humans</vt:lpstr>
      <vt:lpstr>Presentación de PowerPoint</vt:lpstr>
      <vt:lpstr>The Gestalt school</vt:lpstr>
      <vt:lpstr>Inspiration  from  psychology</vt:lpstr>
      <vt:lpstr>Presentación de PowerPoint</vt:lpstr>
      <vt:lpstr>Influences of grouping</vt:lpstr>
      <vt:lpstr>Gestalt factors</vt:lpstr>
      <vt:lpstr>Familiarity</vt:lpstr>
      <vt:lpstr>Occlusions</vt:lpstr>
      <vt:lpstr>Occlusions and segmentation: Segmentation is a global process </vt:lpstr>
      <vt:lpstr>… but not too global</vt:lpstr>
      <vt:lpstr>From edges to contours (index)</vt:lpstr>
      <vt:lpstr>Technique:  Background Subtraction</vt:lpstr>
      <vt:lpstr>Presentación de PowerPoint</vt:lpstr>
      <vt:lpstr>From edges to contours (index)</vt:lpstr>
      <vt:lpstr>Grouping vs. fitting</vt:lpstr>
      <vt:lpstr>Clustering</vt:lpstr>
      <vt:lpstr>Issues</vt:lpstr>
      <vt:lpstr>Feature space for clustering</vt:lpstr>
      <vt:lpstr>Feature space for clustering: including spatial relationships</vt:lpstr>
      <vt:lpstr>Feature space for clustering</vt:lpstr>
      <vt:lpstr>Feature space for clustering</vt:lpstr>
      <vt:lpstr>A simple segmentation algorithm</vt:lpstr>
      <vt:lpstr>Bottom-up segmentation</vt:lpstr>
      <vt:lpstr>How do we cluster?</vt:lpstr>
      <vt:lpstr>Agglomerative clustering</vt:lpstr>
      <vt:lpstr>Agglomerative clustering</vt:lpstr>
      <vt:lpstr>K-means clustering</vt:lpstr>
      <vt:lpstr>K-means clustering</vt:lpstr>
      <vt:lpstr>K-means clustering</vt:lpstr>
      <vt:lpstr>K-means: design choices</vt:lpstr>
      <vt:lpstr>K-means converges to a local minimum</vt:lpstr>
      <vt:lpstr>Segmentation as clustering</vt:lpstr>
      <vt:lpstr>K-Means for segmentation</vt:lpstr>
      <vt:lpstr>Mean shift segmentation</vt:lpstr>
      <vt:lpstr>Mean shift algorithm</vt:lpstr>
      <vt:lpstr>Finding modes in a histogram in 1D feature space</vt:lpstr>
      <vt:lpstr>Mean shift algorithm in 1D feature space</vt:lpstr>
      <vt:lpstr>Mean shift in 2D feature space</vt:lpstr>
      <vt:lpstr>Mean shift in 2D feature space</vt:lpstr>
      <vt:lpstr>Mean shift in 2D feature space</vt:lpstr>
      <vt:lpstr>Mean shift in 2D feature space</vt:lpstr>
      <vt:lpstr>Mean shift in 2D feature space</vt:lpstr>
      <vt:lpstr>Mean shift in 2D feature space</vt:lpstr>
      <vt:lpstr>Mean shift in 2D feature space</vt:lpstr>
      <vt:lpstr>Mean shift in 2D feature space</vt:lpstr>
      <vt:lpstr>Mean shift algorithm in 3D feature space</vt:lpstr>
      <vt:lpstr>Presentación de PowerPoint</vt:lpstr>
      <vt:lpstr>Mean shift clustering/segmentation</vt:lpstr>
      <vt:lpstr>Mean shift segmentation results</vt:lpstr>
      <vt:lpstr>More results</vt:lpstr>
      <vt:lpstr>Mean shift segmentation results</vt:lpstr>
      <vt:lpstr>Mean shift pros and cons</vt:lpstr>
      <vt:lpstr>Challenge: understanding complex environments</vt:lpstr>
      <vt:lpstr>Summary</vt:lpstr>
    </vt:vector>
  </TitlesOfParts>
  <Company>UTCS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Filters for features</dc:title>
  <dc:creator>Kristen Grauman</dc:creator>
  <cp:lastModifiedBy>Petia Ivanova</cp:lastModifiedBy>
  <cp:revision>140</cp:revision>
  <dcterms:created xsi:type="dcterms:W3CDTF">2009-09-01T18:20:06Z</dcterms:created>
  <dcterms:modified xsi:type="dcterms:W3CDTF">2014-10-28T14:49:12Z</dcterms:modified>
</cp:coreProperties>
</file>